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61" r:id="rId3"/>
    <p:sldId id="282" r:id="rId4"/>
    <p:sldId id="338" r:id="rId5"/>
    <p:sldId id="277" r:id="rId6"/>
    <p:sldId id="339" r:id="rId7"/>
    <p:sldId id="341" r:id="rId8"/>
    <p:sldId id="346" r:id="rId9"/>
    <p:sldId id="342" r:id="rId10"/>
    <p:sldId id="347" r:id="rId11"/>
    <p:sldId id="367" r:id="rId12"/>
    <p:sldId id="350" r:id="rId13"/>
    <p:sldId id="351" r:id="rId14"/>
    <p:sldId id="353" r:id="rId15"/>
    <p:sldId id="352" r:id="rId16"/>
    <p:sldId id="348" r:id="rId17"/>
    <p:sldId id="354" r:id="rId18"/>
    <p:sldId id="370" r:id="rId19"/>
    <p:sldId id="363" r:id="rId20"/>
    <p:sldId id="355" r:id="rId21"/>
    <p:sldId id="340" r:id="rId22"/>
    <p:sldId id="360" r:id="rId23"/>
    <p:sldId id="361" r:id="rId24"/>
    <p:sldId id="368" r:id="rId25"/>
    <p:sldId id="362" r:id="rId26"/>
    <p:sldId id="365" r:id="rId27"/>
    <p:sldId id="371" r:id="rId28"/>
    <p:sldId id="372" r:id="rId29"/>
    <p:sldId id="366" r:id="rId30"/>
    <p:sldId id="343" r:id="rId31"/>
    <p:sldId id="357" r:id="rId32"/>
    <p:sldId id="358" r:id="rId33"/>
    <p:sldId id="34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4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9"/>
    <p:restoredTop sz="94681"/>
  </p:normalViewPr>
  <p:slideViewPr>
    <p:cSldViewPr snapToGrid="0">
      <p:cViewPr>
        <p:scale>
          <a:sx n="66" d="100"/>
          <a:sy n="66" d="100"/>
        </p:scale>
        <p:origin x="720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BA267B-28B0-4E55-BE54-38C45F264ADD}" type="datetimeFigureOut">
              <a:rPr lang="en-US"/>
              <a:t>2/20/2025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75174-5C7E-4C42-A94D-4406937C5BD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54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69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1A0B8-E0FF-629F-CF5C-84A2DBB94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A1042-E863-DF80-1013-4C792F62C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60B36A-582E-8D45-5E7A-85920E0705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A428-9687-F68A-8C65-F826D82A6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83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B27A1-01E4-7BD1-BE98-873624CBD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952F98-0265-F246-DF2C-653C93BD25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34369-E1A3-67BD-8956-8770F5513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27889-D02B-84AA-3C13-0868980B5F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5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66763-988B-9BC6-E048-A003CF31D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802613-0819-0688-251F-3FB845797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1A3F77-EC79-7693-0619-E27656C66A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63E19-A224-A264-FB0F-06898C5FD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93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AFC55-A883-2C23-46D2-D81F0A0F0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03CD8B-09DA-FBDF-9677-F4FD87583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3E5E96-2BB6-AEEB-3BDB-896976BD8D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4B7AC-E073-F67B-231D-81C3079B84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99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872C3-8404-1590-E6A8-BA1B07134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99FBA-C170-7D09-C057-DD3813D2A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BFF35D-02C2-E1A9-3A05-A6D0D49AB1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D2777-0CE8-52F0-0D06-000DE27F20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21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21F8D-2333-BDD3-3E88-5413E4EDC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CC5D2-CF62-6179-DFBC-BD508E993B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A05CC4-77FF-8945-90E9-E3F18F4BC5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6968B-2A59-84C1-BF70-D943B3A7E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25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AD3D3-7C89-9DC6-E0BA-2E7D6177C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4BB810-06C7-D4F2-B376-2F7D754E09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B6720F-5543-93EF-C07D-F9A2BE6C3B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B5BF4-E7B0-48CC-A591-2A28E85C0B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66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33DFB-F5C3-5FF3-0C39-999101608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0AF2ED-99E2-7412-14E8-B0CEB3191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6DB2DA-59B1-0361-D921-95070CBD7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07370-F1CC-0DC5-1EFF-7A12BEDF08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26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FD741-D317-C3CF-719A-79D40BCDC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AEA76A-FBF3-F282-ADDA-97815D9D9E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1FE546-506C-B8EA-7D52-1882F9FA0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03BE7-AFB3-49B3-3923-E76207A4DA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40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67B4B-33B1-D193-1074-5D7F20E9C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917EBA-1183-6A1D-0828-030383CEC9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BA1AF1-5426-0E21-BEC5-414A20C0D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C70AF-5DC4-7B2F-127B-798F21C76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72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86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2221E-44A3-7533-6B94-1322DBA57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C98506-DB17-8FE9-04A6-0C8ADCE7BD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0B1835-CB52-6B1E-4121-364A83EA2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F83FA-B8DD-DE69-CA24-FD76BDB25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640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9DEB0-1059-8972-3EA0-24A7DA124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A560C8-D1DE-D19F-3D56-1662EA9CC3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F14BE1-A71A-D7B7-6AD6-04E1711AF5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793A8-EC0A-D8B0-B932-F333FAF15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95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525A2-8747-C5C1-E17B-DFBF19392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94F137-B877-EF87-88A3-519BCA8F1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136AAA-346E-268C-4B37-B6DD4E092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185A6-ECCE-A2A6-15DE-C0F5A0BC4B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23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08D75-7D38-3729-F7A4-4CE97A373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AA5148-45C7-8981-4257-8448A09321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5D4713-FD71-953B-B1DD-31A298BE0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7B342-1A1F-52D1-1A1F-92F447647D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25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F2B85-1C5B-CCF1-78D4-394026659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3E7864-7039-2520-C1C2-5B037150FA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D56165-9F44-66FB-FF4A-D81D390AC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696AB-93A5-3B21-2C54-797FAEEFFD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64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8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8182E-64D4-8322-A781-B18C96E57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BCBFD8-1DFA-9AC0-209C-33F034A78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54F573-0D93-5DD0-82D5-187B8316F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3B9BA-247D-7158-C9C7-37BD8E0425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24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648B5-2E42-6169-368B-01C7325C3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3AD291-8116-FB0E-CE8A-1E0212A6F0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DB0E9C-4F18-A28E-E075-F10C46122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4F295-BDD6-055C-D0E0-59984E7278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62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AC050-504D-644C-07E4-4DE31BEBF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7C2C3-4B13-53BE-0D9A-92189310D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093D21-A3DB-89AD-8B56-895EA3C3C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15CDE-791B-08EA-D879-81DBA22C5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74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C64AD-CE54-9C6B-DE82-4187F64D6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F4078B-0033-6EAD-1607-341DAF412A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CAF21C-F35C-AE3E-A19C-D3799A91F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D6568-1CFC-D0A1-EFBF-E1F60F21BA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173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CAF42-B4FE-42E1-C02A-A855B5DCD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D39728-570D-9422-692A-E472E81B58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09F691-F495-5E08-2925-C4DAFE648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EE222-3599-91ED-CDD7-7AA6C87514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19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B6D01-1E7F-8088-4FB9-F525F2E4C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FF69BF-4DA7-1557-492C-0DE5CF4B79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FB675B-C0AA-4AB1-C21E-396C166F0F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83A36-3ED5-1C77-569E-55FAF6CA03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975174-5C7E-4C42-A94D-4406937C5BD8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23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870EC-E88F-4D49-998A-39C3DD1B0E87}" type="datetime1">
              <a:rPr lang="en-SG" smtClean="0"/>
              <a:t>20/2/2025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B5EA-6355-0446-8C83-59FE1829C938}" type="datetime1">
              <a:rPr lang="en-SG" smtClean="0"/>
              <a:t>20/2/2025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1B01A-31E8-864A-9F8C-D6A5345BE621}" type="datetime1">
              <a:rPr lang="en-SG" smtClean="0"/>
              <a:t>20/2/2025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705B6-1BA6-D849-B68B-3C87E588568B}" type="datetime1">
              <a:rPr lang="en-SG" smtClean="0"/>
              <a:t>20/2/2025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5E2EA-F8C4-F54F-88DA-50ADB521262C}" type="datetime1">
              <a:rPr lang="en-SG" smtClean="0"/>
              <a:t>20/2/2025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7ECEA-AA0A-1E4F-8E57-5D211C51E176}" type="datetime1">
              <a:rPr lang="en-SG" smtClean="0"/>
              <a:t>20/2/2025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4ED65-F9E3-1541-B385-898110AE8FCC}" type="datetime1">
              <a:rPr lang="en-SG" smtClean="0"/>
              <a:t>20/2/2025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B41C8-7262-7E4E-B7BB-588C36E58B9E}" type="datetime1">
              <a:rPr lang="en-SG" smtClean="0"/>
              <a:t>20/2/2025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2B3C2-16E3-D444-AEF7-8BE577849EF7}" type="datetime1">
              <a:rPr lang="en-SG" smtClean="0"/>
              <a:t>20/2/2025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5A57F-2646-AA46-AA22-44B98E6A21C3}" type="datetime1">
              <a:rPr lang="en-SG" smtClean="0"/>
              <a:t>20/2/2025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D7E2A-EE03-F342-979E-6EAADAC44955}" type="datetime1">
              <a:rPr lang="en-SG" smtClean="0"/>
              <a:t>20/2/2025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5AFCD-8E29-E645-8FC7-1E011E8FDF0F}" type="datetime1">
              <a:rPr lang="en-SG" smtClean="0"/>
              <a:t>20/2/2025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intuitively-understanding-convolutions-for-deep-learning-1f6f42faee1#:~:text=The%202D%20convolution%20is%20a,into%20a%20single%20output%20pixel." TargetMode="External"/><Relationship Id="rId4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zyang.github.io/convolution-visualizer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intuitively-understanding-convolutions-for-deep-learning-1f6f42faee1#:~:text=The%202D%20convolution%20is%20a,into%20a%20single%20output%20pixel." TargetMode="External"/><Relationship Id="rId4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zyang.github.io/convolution-visualizer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batch-norm-explained-visually-how-it-works-and-why-neural-networks-need-it-b18919692739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paperspace.com/pooling-in-convolutional-neural-networks/" TargetMode="Externa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aiguys/deep-convolutional-neural-networks-dcnns-explained-in-layman-terms-b990b2818061" TargetMode="Externa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siddheshb008/lenet-5-architecture-explained-3b559cb2d52b" TargetMode="Externa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hyperlink" Target="tensorspace.js" TargetMode="Externa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mriquestions.com/softmax.html" TargetMode="Externa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commons.wikimedia.org/wiki/File:MnistExamplesModified.pn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www.researchgate.net/figure/Original-ResNet-18-Architecture_fig1_336642248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mage-net.org/" TargetMode="Externa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en.wikipedia.org/wiki/Transfer_learning#/media/File:Transfer_learning.svg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dhuramiah.medium.com/deep-learning-using-resnets-for-transfer-learning-d7f4799fa863" TargetMode="External"/><Relationship Id="rId5" Type="http://schemas.openxmlformats.org/officeDocument/2006/relationships/image" Target="../media/image25.png"/><Relationship Id="rId4" Type="http://schemas.openxmlformats.org/officeDocument/2006/relationships/hyperlink" Target="http://dx.doi.org/10.1016/j.jjimei.2021.100020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www.kaggle.com/datasets/rounakbanik/pokem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MnistExamplesModified.png" TargetMode="Externa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www.cs.cmu.edu/~vcirik/blog/2016/visualizing-and-understanding-convolutional-neural-networks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9.jpeg"/><Relationship Id="rId4" Type="http://schemas.openxmlformats.org/officeDocument/2006/relationships/hyperlink" Target="https://medium.com/@alexquesada22/u-net-a-versatile-deep-learning-architecture-for-image-segmentation-2a85b52d71f6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MnistExamplesModified.png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intuitively-understanding-convolutions-for-deep-learning-1f6f42faee1#:~:text=The%202D%20convolution%20is%20a,into%20a%20single%20output%20pixel." TargetMode="External"/><Relationship Id="rId5" Type="http://schemas.openxmlformats.org/officeDocument/2006/relationships/image" Target="../media/image4.gif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Valve_sobel_(3).PNG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E59B339-4295-4671-81FD-AFE59EE8157B}"/>
              </a:ext>
            </a:extLst>
          </p:cNvPr>
          <p:cNvSpPr/>
          <p:nvPr/>
        </p:nvSpPr>
        <p:spPr>
          <a:xfrm>
            <a:off x="1" y="5921189"/>
            <a:ext cx="12191999" cy="940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58" y="-2493"/>
            <a:ext cx="12184741" cy="1997548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Contoso University"/>
                <a:ea typeface="+mj-lt"/>
                <a:cs typeface="Biome"/>
              </a:rPr>
              <a:t>Image Processing with Deep Learning</a:t>
            </a:r>
            <a:endParaRPr lang="en-US" sz="4400" dirty="0">
              <a:latin typeface="Contoso University"/>
              <a:cs typeface="Biome"/>
            </a:endParaRP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A0A7F2A-B55E-4963-93F0-4DF90C43E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" y="5919440"/>
            <a:ext cx="2798697" cy="936680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40F028DA-40A2-4E4C-8EA8-2D8157742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646" y="6033198"/>
            <a:ext cx="1795503" cy="644556"/>
          </a:xfrm>
          <a:prstGeom prst="rect">
            <a:avLst/>
          </a:prstGeom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CFD88943-EEE3-5040-ADCC-94246ABC8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28473"/>
            <a:ext cx="9144000" cy="1290967"/>
          </a:xfrm>
        </p:spPr>
        <p:txBody>
          <a:bodyPr>
            <a:normAutofit/>
          </a:bodyPr>
          <a:lstStyle/>
          <a:p>
            <a:r>
              <a:rPr lang="en-US" dirty="0"/>
              <a:t>Michael </a:t>
            </a:r>
            <a:r>
              <a:rPr lang="en-US" dirty="0" err="1"/>
              <a:t>Yuhas</a:t>
            </a:r>
            <a:r>
              <a:rPr lang="en-US" dirty="0"/>
              <a:t> and </a:t>
            </a:r>
            <a:r>
              <a:rPr lang="en-US" dirty="0" err="1"/>
              <a:t>Subrat</a:t>
            </a:r>
            <a:r>
              <a:rPr lang="en-US" dirty="0"/>
              <a:t> Panda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B1A85-2545-004E-B1B5-7EC6E0CF0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25280-E541-6BFC-7F84-5573CEE5C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CDD52-F9E4-7B66-5FCF-DC5B8F0A5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ntoso University"/>
              </a:rPr>
              <a:t>Learnable Filters</a:t>
            </a:r>
          </a:p>
        </p:txBody>
      </p:sp>
      <p:pic>
        <p:nvPicPr>
          <p:cNvPr id="16" name="Picture 5" descr="Text&#10;&#10;Description automatically generated">
            <a:extLst>
              <a:ext uri="{FF2B5EF4-FFF2-40B4-BE49-F238E27FC236}">
                <a16:creationId xmlns:a16="http://schemas.microsoft.com/office/drawing/2014/main" id="{2A6AA78D-1610-6252-C4D8-8BCBD15F9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448" y="6034072"/>
            <a:ext cx="1795503" cy="6445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9B22D-3EA1-608A-AD00-E25089260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F9A05D-4965-4170-E9CB-5167CF731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110318" cy="4351338"/>
          </a:xfrm>
        </p:spPr>
        <p:txBody>
          <a:bodyPr>
            <a:normAutofit fontScale="92500" lnSpcReduction="20000"/>
          </a:bodyPr>
          <a:lstStyle/>
          <a:p>
            <a:r>
              <a:rPr lang="en-001" dirty="0"/>
              <a:t>What if we were able to learn kernel weights instead of crafting them ourselves</a:t>
            </a:r>
          </a:p>
          <a:p>
            <a:r>
              <a:rPr lang="en-001" dirty="0"/>
              <a:t>This pattern, summing the multiplication of weights is the same thing that happens in a neural network!</a:t>
            </a:r>
          </a:p>
          <a:p>
            <a:r>
              <a:rPr lang="en-001" dirty="0"/>
              <a:t>Not just limited to three color channels: can go from any arbitrary sized tensor to another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42E3E28-1D8C-F7D0-56FB-575936D43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270" y="498847"/>
            <a:ext cx="6934659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2AE4C49-8958-436F-DFA7-C42DFD7A669D}"/>
              </a:ext>
            </a:extLst>
          </p:cNvPr>
          <p:cNvSpPr txBox="1"/>
          <p:nvPr/>
        </p:nvSpPr>
        <p:spPr>
          <a:xfrm>
            <a:off x="6907517" y="4583149"/>
            <a:ext cx="4692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dirty="0"/>
              <a:t>[4] </a:t>
            </a:r>
            <a:r>
              <a:rPr lang="en-001" dirty="0">
                <a:hlinkClick r:id="rId5"/>
              </a:rPr>
              <a:t>Intuitively Understanding Deep Convolution</a:t>
            </a:r>
            <a:r>
              <a:rPr lang="en-001" dirty="0"/>
              <a:t>, Towards Data Science (2018)</a:t>
            </a:r>
          </a:p>
        </p:txBody>
      </p:sp>
    </p:spTree>
    <p:extLst>
      <p:ext uri="{BB962C8B-B14F-4D97-AF65-F5344CB8AC3E}">
        <p14:creationId xmlns:p14="http://schemas.microsoft.com/office/powerpoint/2010/main" val="725614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9544B-72E7-8A61-CB98-9AF18A618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80D82-AEFB-50E1-5F99-9D1858F3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ntoso University"/>
              </a:rPr>
              <a:t>Padding</a:t>
            </a:r>
          </a:p>
        </p:txBody>
      </p:sp>
      <p:pic>
        <p:nvPicPr>
          <p:cNvPr id="16" name="Picture 5" descr="Text&#10;&#10;Description automatically generated">
            <a:extLst>
              <a:ext uri="{FF2B5EF4-FFF2-40B4-BE49-F238E27FC236}">
                <a16:creationId xmlns:a16="http://schemas.microsoft.com/office/drawing/2014/main" id="{6D5D4FB5-906D-F5C3-F33E-778E96182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448" y="6034072"/>
            <a:ext cx="1795503" cy="6445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9AC94-ECB3-DE47-42F7-F29A989DE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E62AF6-9F3D-5ECC-FCAF-03E9DAE8B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96593" cy="4351338"/>
          </a:xfrm>
        </p:spPr>
        <p:txBody>
          <a:bodyPr/>
          <a:lstStyle/>
          <a:p>
            <a:r>
              <a:rPr lang="en-US" dirty="0">
                <a:hlinkClick r:id="rId4"/>
              </a:rPr>
              <a:t>https://ezyang.github.io/convolution-visualizer/</a:t>
            </a:r>
            <a:endParaRPr lang="en-US" dirty="0"/>
          </a:p>
          <a:p>
            <a:r>
              <a:rPr lang="en-US" dirty="0"/>
              <a:t>Reasons to pad:</a:t>
            </a:r>
          </a:p>
          <a:p>
            <a:pPr lvl="1"/>
            <a:r>
              <a:rPr lang="en-US" dirty="0"/>
              <a:t>Information loss at edges of image</a:t>
            </a:r>
          </a:p>
          <a:p>
            <a:pPr lvl="1"/>
            <a:r>
              <a:rPr lang="en-US" dirty="0"/>
              <a:t>Need to match output dimensions</a:t>
            </a:r>
          </a:p>
          <a:p>
            <a:r>
              <a:rPr lang="en-US" dirty="0"/>
              <a:t>Types of padding:</a:t>
            </a:r>
          </a:p>
          <a:p>
            <a:pPr lvl="1"/>
            <a:r>
              <a:rPr lang="en-US" dirty="0"/>
              <a:t>0’s</a:t>
            </a:r>
          </a:p>
          <a:p>
            <a:pPr lvl="1"/>
            <a:r>
              <a:rPr lang="en-US" dirty="0"/>
              <a:t>1’s</a:t>
            </a:r>
          </a:p>
          <a:p>
            <a:pPr lvl="1"/>
            <a:r>
              <a:rPr lang="en-US" dirty="0"/>
              <a:t>Reflective</a:t>
            </a:r>
            <a:endParaRPr lang="en-001" dirty="0"/>
          </a:p>
          <a:p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3752668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54E85-E2F5-A60D-E431-77EDBA996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5A900-C896-E96E-473A-5071FADCA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ntoso University"/>
              </a:rPr>
              <a:t>Stride</a:t>
            </a:r>
          </a:p>
        </p:txBody>
      </p:sp>
      <p:pic>
        <p:nvPicPr>
          <p:cNvPr id="16" name="Picture 5" descr="Text&#10;&#10;Description automatically generated">
            <a:extLst>
              <a:ext uri="{FF2B5EF4-FFF2-40B4-BE49-F238E27FC236}">
                <a16:creationId xmlns:a16="http://schemas.microsoft.com/office/drawing/2014/main" id="{54F102AA-BDB9-3B4E-9D31-38C20F134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448" y="6034072"/>
            <a:ext cx="1795503" cy="6445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65ABC-4D84-0DC3-1DAE-9BC224003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11880-4C93-23E7-44AE-C7C450A1F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92974" cy="4351338"/>
          </a:xfrm>
        </p:spPr>
        <p:txBody>
          <a:bodyPr/>
          <a:lstStyle/>
          <a:p>
            <a:r>
              <a:rPr lang="en-001" dirty="0"/>
              <a:t>Skip pixels while dragging the kernel</a:t>
            </a:r>
          </a:p>
          <a:p>
            <a:r>
              <a:rPr lang="en-001" dirty="0"/>
              <a:t>A higher stride let’s us…</a:t>
            </a:r>
          </a:p>
          <a:p>
            <a:pPr lvl="1"/>
            <a:r>
              <a:rPr lang="en-001" dirty="0"/>
              <a:t>Process data faster</a:t>
            </a:r>
          </a:p>
          <a:p>
            <a:pPr lvl="1"/>
            <a:r>
              <a:rPr lang="en-001" dirty="0"/>
              <a:t>Reduce dimensionality</a:t>
            </a:r>
          </a:p>
          <a:p>
            <a:r>
              <a:rPr lang="en-001" dirty="0"/>
              <a:t>At the expense of…</a:t>
            </a:r>
          </a:p>
          <a:p>
            <a:pPr lvl="1"/>
            <a:r>
              <a:rPr lang="en-001" dirty="0"/>
              <a:t>Ignoring information in the input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B40D1C8-8F14-A421-21F6-08DD83F1E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174" y="472982"/>
            <a:ext cx="5358547" cy="524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1544695-3D04-7771-CB06-2C19AFFB5C0F}"/>
              </a:ext>
            </a:extLst>
          </p:cNvPr>
          <p:cNvSpPr txBox="1"/>
          <p:nvPr/>
        </p:nvSpPr>
        <p:spPr>
          <a:xfrm>
            <a:off x="6876521" y="5344894"/>
            <a:ext cx="4692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dirty="0"/>
              <a:t>[4] </a:t>
            </a:r>
            <a:r>
              <a:rPr lang="en-001" dirty="0">
                <a:hlinkClick r:id="rId5"/>
              </a:rPr>
              <a:t>Intuitively Understanding Deep Convolution</a:t>
            </a:r>
            <a:r>
              <a:rPr lang="en-001" dirty="0"/>
              <a:t>, Towards Data Science (2018)</a:t>
            </a:r>
          </a:p>
        </p:txBody>
      </p:sp>
    </p:spTree>
    <p:extLst>
      <p:ext uri="{BB962C8B-B14F-4D97-AF65-F5344CB8AC3E}">
        <p14:creationId xmlns:p14="http://schemas.microsoft.com/office/powerpoint/2010/main" val="1772964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CC197-C92E-4394-F964-3BFFFD45C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2D70-BD61-1413-1144-D30749D88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ntoso University"/>
              </a:rPr>
              <a:t>Dilation</a:t>
            </a:r>
          </a:p>
        </p:txBody>
      </p:sp>
      <p:pic>
        <p:nvPicPr>
          <p:cNvPr id="16" name="Picture 5" descr="Text&#10;&#10;Description automatically generated">
            <a:extLst>
              <a:ext uri="{FF2B5EF4-FFF2-40B4-BE49-F238E27FC236}">
                <a16:creationId xmlns:a16="http://schemas.microsoft.com/office/drawing/2014/main" id="{3BE0ADB5-A611-ED8A-53DD-8AB87E345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448" y="6034072"/>
            <a:ext cx="1795503" cy="6445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36342A-1F5F-E121-B9FA-673C4FF2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6137FB-63AF-B774-FEAC-05D7E0A38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196593" cy="4351338"/>
          </a:xfrm>
        </p:spPr>
        <p:txBody>
          <a:bodyPr/>
          <a:lstStyle/>
          <a:p>
            <a:r>
              <a:rPr lang="en-US" dirty="0">
                <a:hlinkClick r:id="rId4"/>
              </a:rPr>
              <a:t>https://ezyang.github.io/convolution-visualizer/</a:t>
            </a:r>
            <a:endParaRPr lang="en-US" dirty="0"/>
          </a:p>
          <a:p>
            <a:r>
              <a:rPr lang="en-US" dirty="0"/>
              <a:t>Increase the receptive field of a neuron without increasing number of computations</a:t>
            </a:r>
            <a:endParaRPr lang="en-001" dirty="0"/>
          </a:p>
          <a:p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547751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B19FB-521D-B820-79E7-86CA83F41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1CCB5-F25B-AEB4-4B61-2B442A275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ntoso University"/>
              </a:rPr>
              <a:t>Normalization</a:t>
            </a:r>
          </a:p>
        </p:txBody>
      </p:sp>
      <p:pic>
        <p:nvPicPr>
          <p:cNvPr id="16" name="Picture 5" descr="Text&#10;&#10;Description automatically generated">
            <a:extLst>
              <a:ext uri="{FF2B5EF4-FFF2-40B4-BE49-F238E27FC236}">
                <a16:creationId xmlns:a16="http://schemas.microsoft.com/office/drawing/2014/main" id="{D13B3413-D2C9-4702-2D66-16E196401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448" y="6034072"/>
            <a:ext cx="1795503" cy="6445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3D510-76E8-57AD-C67B-8DFB0A68E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771E25A-8081-30A7-A58E-A3B241FF69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7640" y="1825625"/>
                <a:ext cx="4242939" cy="4351338"/>
              </a:xfrm>
            </p:spPr>
            <p:txBody>
              <a:bodyPr/>
              <a:lstStyle/>
              <a:p>
                <a:r>
                  <a:rPr lang="en-001" dirty="0"/>
                  <a:t>We want to normalizae feature values to help gradient descent converge</a:t>
                </a:r>
              </a:p>
              <a:p>
                <a:r>
                  <a:rPr lang="en-001" dirty="0"/>
                  <a:t>Two learnable parameters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00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001" dirty="0"/>
              </a:p>
              <a:p>
                <a:pPr lvl="1"/>
                <a14:m>
                  <m:oMath xmlns:m="http://schemas.openxmlformats.org/officeDocument/2006/math">
                    <m:r>
                      <a:rPr lang="en-00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rad>
                  </m:oMath>
                </a14:m>
                <a:endParaRPr lang="en-001" dirty="0"/>
              </a:p>
              <a:p>
                <a:r>
                  <a:rPr lang="en-001" dirty="0"/>
                  <a:t>Can place before or after activation function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771E25A-8081-30A7-A58E-A3B241FF69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640" y="1825625"/>
                <a:ext cx="4242939" cy="4351338"/>
              </a:xfrm>
              <a:blipFill>
                <a:blip r:embed="rId4"/>
                <a:stretch>
                  <a:fillRect l="-2586" t="-2241" r="-21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>
            <a:extLst>
              <a:ext uri="{FF2B5EF4-FFF2-40B4-BE49-F238E27FC236}">
                <a16:creationId xmlns:a16="http://schemas.microsoft.com/office/drawing/2014/main" id="{9EE0DD68-0FAC-CA24-7BB6-2D9945D4C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579" y="1325696"/>
            <a:ext cx="7781421" cy="379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54B587D-71E7-7798-70F1-4F57406C3195}"/>
              </a:ext>
            </a:extLst>
          </p:cNvPr>
          <p:cNvSpPr txBox="1"/>
          <p:nvPr/>
        </p:nvSpPr>
        <p:spPr>
          <a:xfrm>
            <a:off x="5200919" y="5292498"/>
            <a:ext cx="699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dirty="0"/>
              <a:t>[5] K. Doshi, </a:t>
            </a:r>
            <a:r>
              <a:rPr lang="en-001" i="1" dirty="0">
                <a:hlinkClick r:id="rId6"/>
              </a:rPr>
              <a:t>Batch Norm Explained Visually</a:t>
            </a:r>
            <a:r>
              <a:rPr lang="en-001" i="1" dirty="0"/>
              <a:t>, </a:t>
            </a:r>
            <a:r>
              <a:rPr lang="en-001" dirty="0"/>
              <a:t>Towards Data Science (2021)</a:t>
            </a:r>
            <a:endParaRPr lang="en-001" i="1" dirty="0"/>
          </a:p>
        </p:txBody>
      </p:sp>
    </p:spTree>
    <p:extLst>
      <p:ext uri="{BB962C8B-B14F-4D97-AF65-F5344CB8AC3E}">
        <p14:creationId xmlns:p14="http://schemas.microsoft.com/office/powerpoint/2010/main" val="2636724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C194F-33E7-7C9E-2C81-5A466F7B4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32767-128F-2F9C-EEF8-CC373381B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ntoso University"/>
              </a:rPr>
              <a:t>Pooling</a:t>
            </a:r>
          </a:p>
        </p:txBody>
      </p:sp>
      <p:pic>
        <p:nvPicPr>
          <p:cNvPr id="16" name="Picture 5" descr="Text&#10;&#10;Description automatically generated">
            <a:extLst>
              <a:ext uri="{FF2B5EF4-FFF2-40B4-BE49-F238E27FC236}">
                <a16:creationId xmlns:a16="http://schemas.microsoft.com/office/drawing/2014/main" id="{69F52EC9-4DA2-E163-DAF2-481083C66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448" y="6034072"/>
            <a:ext cx="1795503" cy="6445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A540D-60C8-D3D6-E412-4F7FA913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7C619-5E06-091A-1430-9AD0E3B86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" y="1825625"/>
            <a:ext cx="362826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Sometimes we want to reduce dimensionality without learning any new parameters</a:t>
            </a:r>
          </a:p>
          <a:p>
            <a:r>
              <a:rPr lang="en-US" dirty="0"/>
              <a:t>Speed up computation cost</a:t>
            </a:r>
          </a:p>
          <a:p>
            <a:r>
              <a:rPr lang="en-US" dirty="0"/>
              <a:t>Types:</a:t>
            </a:r>
          </a:p>
          <a:p>
            <a:pPr lvl="1"/>
            <a:r>
              <a:rPr lang="en-US" dirty="0"/>
              <a:t>Average</a:t>
            </a:r>
          </a:p>
          <a:p>
            <a:pPr lvl="1"/>
            <a:r>
              <a:rPr lang="en-US" dirty="0"/>
              <a:t>Max</a:t>
            </a:r>
          </a:p>
          <a:p>
            <a:pPr lvl="1"/>
            <a:r>
              <a:rPr lang="en-US" dirty="0"/>
              <a:t>Min </a:t>
            </a:r>
            <a:endParaRPr lang="en-001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858DDC6-1059-C9CA-C01A-DAB1A8BA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096" y="301466"/>
            <a:ext cx="823607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D390977-CD34-535E-33E5-EDAA8E7259A1}"/>
              </a:ext>
            </a:extLst>
          </p:cNvPr>
          <p:cNvSpPr txBox="1"/>
          <p:nvPr/>
        </p:nvSpPr>
        <p:spPr>
          <a:xfrm>
            <a:off x="4297680" y="4769471"/>
            <a:ext cx="773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dirty="0"/>
              <a:t>[6] O. Olu-Ipinlaye, </a:t>
            </a:r>
            <a:r>
              <a:rPr lang="en-001" i="1" dirty="0">
                <a:hlinkClick r:id="rId5"/>
              </a:rPr>
              <a:t>Pooling in Convolutional Neural Networks</a:t>
            </a:r>
            <a:r>
              <a:rPr lang="en-001" dirty="0"/>
              <a:t>, PaperSpace (2023)</a:t>
            </a:r>
          </a:p>
        </p:txBody>
      </p:sp>
    </p:spTree>
    <p:extLst>
      <p:ext uri="{BB962C8B-B14F-4D97-AF65-F5344CB8AC3E}">
        <p14:creationId xmlns:p14="http://schemas.microsoft.com/office/powerpoint/2010/main" val="3527786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4933C-B171-CB7C-9BDE-15AC339E4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E1069-2069-E403-6BD0-4A839F7F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ntoso University"/>
              </a:rPr>
              <a:t>Adding Depth</a:t>
            </a:r>
          </a:p>
        </p:txBody>
      </p:sp>
      <p:pic>
        <p:nvPicPr>
          <p:cNvPr id="16" name="Picture 5" descr="Text&#10;&#10;Description automatically generated">
            <a:extLst>
              <a:ext uri="{FF2B5EF4-FFF2-40B4-BE49-F238E27FC236}">
                <a16:creationId xmlns:a16="http://schemas.microsoft.com/office/drawing/2014/main" id="{70827E07-B727-8D8D-B548-18866D96F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448" y="6034072"/>
            <a:ext cx="1795503" cy="6445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5E977-8FC9-EAC1-0612-6C4354BCC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C65780-8A01-43CF-D8DB-8669E6D05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365" y="1825625"/>
            <a:ext cx="4247543" cy="4351338"/>
          </a:xfrm>
        </p:spPr>
        <p:txBody>
          <a:bodyPr/>
          <a:lstStyle/>
          <a:p>
            <a:r>
              <a:rPr lang="en-001" dirty="0"/>
              <a:t>In shallow networks we learn a function that maps a feature space to an output</a:t>
            </a:r>
          </a:p>
          <a:p>
            <a:r>
              <a:rPr lang="en-001" dirty="0"/>
              <a:t>In deep learning, we don’t know the features, so we use one conv layer to learn them</a:t>
            </a:r>
          </a:p>
          <a:p>
            <a:r>
              <a:rPr lang="en-001" dirty="0"/>
              <a:t>Repeat </a:t>
            </a:r>
            <a:r>
              <a:rPr lang="en-001" i="1" dirty="0"/>
              <a:t>ad infinitum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44DC6C2-4DB6-E291-45BE-4001BA151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908" y="1839357"/>
            <a:ext cx="7783092" cy="262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1174903-2248-42F9-5CC0-7368EF805E18}"/>
              </a:ext>
            </a:extLst>
          </p:cNvPr>
          <p:cNvSpPr txBox="1"/>
          <p:nvPr/>
        </p:nvSpPr>
        <p:spPr>
          <a:xfrm>
            <a:off x="4926637" y="4791469"/>
            <a:ext cx="6427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dirty="0"/>
              <a:t>[7] S. N. Gupta, </a:t>
            </a:r>
            <a:r>
              <a:rPr lang="en-001" i="1" dirty="0">
                <a:hlinkClick r:id="rId5"/>
              </a:rPr>
              <a:t>Deep Convolutional Neural Networks Explained in Layman’s Terms</a:t>
            </a:r>
            <a:r>
              <a:rPr lang="en-001" dirty="0"/>
              <a:t>, Medium (2022).</a:t>
            </a:r>
          </a:p>
        </p:txBody>
      </p:sp>
    </p:spTree>
    <p:extLst>
      <p:ext uri="{BB962C8B-B14F-4D97-AF65-F5344CB8AC3E}">
        <p14:creationId xmlns:p14="http://schemas.microsoft.com/office/powerpoint/2010/main" val="2742783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C706B-92C5-B816-AA69-1D1DE540F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EC59F-D839-575A-B126-62D8E1ABB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264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>
                <a:latin typeface="Product Sans" panose="020B0403030502040203" pitchFamily="34" charset="0"/>
              </a:rPr>
              <a:t>LeNet</a:t>
            </a:r>
            <a:endParaRPr lang="en-US" dirty="0">
              <a:latin typeface="Product Sans" panose="020B0403030502040203" pitchFamily="34" charset="0"/>
            </a:endParaRPr>
          </a:p>
        </p:txBody>
      </p:sp>
      <p:pic>
        <p:nvPicPr>
          <p:cNvPr id="16" name="Picture 5" descr="Text&#10;&#10;Description automatically generated">
            <a:extLst>
              <a:ext uri="{FF2B5EF4-FFF2-40B4-BE49-F238E27FC236}">
                <a16:creationId xmlns:a16="http://schemas.microsoft.com/office/drawing/2014/main" id="{F575F593-84C0-0EFD-66B0-D655837E9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D6954-73CB-3FF3-9098-2DB308A92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0AD230-4017-CCEF-C437-F99B57F93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3130"/>
            <a:ext cx="9362620" cy="1860338"/>
          </a:xfrm>
        </p:spPr>
        <p:txBody>
          <a:bodyPr>
            <a:normAutofit/>
          </a:bodyPr>
          <a:lstStyle/>
          <a:p>
            <a:r>
              <a:rPr lang="en-001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Product Sans" panose="020B0403030502040203" pitchFamily="34" charset="0"/>
              </a:rPr>
              <a:t>Invented by Yann LeCun in 1989 to classify postcode digits</a:t>
            </a:r>
          </a:p>
          <a:p>
            <a:r>
              <a:rPr lang="en-001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Product Sans" panose="020B0403030502040203" pitchFamily="34" charset="0"/>
              </a:rPr>
              <a:t>2 convolutional layers followed by 2 fully connected layers</a:t>
            </a:r>
          </a:p>
          <a:p>
            <a:r>
              <a:rPr lang="en-001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Product Sans" panose="020B0403030502040203" pitchFamily="34" charset="0"/>
              </a:rPr>
              <a:t>28x28 black and white input image</a:t>
            </a:r>
          </a:p>
          <a:p>
            <a:r>
              <a:rPr lang="en-001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Product Sans" panose="020B0403030502040203" pitchFamily="34" charset="0"/>
              </a:rPr>
              <a:t>Surprisingly powerful (can use this to make a car follow lanes)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B2F5FC1-9A2E-039B-D032-F20D38816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449" y="3849452"/>
            <a:ext cx="8125751" cy="242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20C109-A5D3-55B4-E9AE-856BB956F1E9}"/>
              </a:ext>
            </a:extLst>
          </p:cNvPr>
          <p:cNvSpPr txBox="1"/>
          <p:nvPr/>
        </p:nvSpPr>
        <p:spPr>
          <a:xfrm>
            <a:off x="2984263" y="6274764"/>
            <a:ext cx="3949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[8] S. </a:t>
            </a:r>
            <a:r>
              <a:rPr lang="en-US" sz="1200" dirty="0" err="1"/>
              <a:t>Bangar</a:t>
            </a:r>
            <a:r>
              <a:rPr lang="en-US" sz="1200" dirty="0"/>
              <a:t>, </a:t>
            </a:r>
            <a:r>
              <a:rPr lang="en-US" sz="1200" i="1" dirty="0">
                <a:hlinkClick r:id="rId5"/>
              </a:rPr>
              <a:t>LeNet5 Architecture Explained</a:t>
            </a:r>
            <a:r>
              <a:rPr lang="en-US" sz="1200" dirty="0"/>
              <a:t>, Medium (2022)</a:t>
            </a:r>
            <a:endParaRPr lang="en-001" sz="1200" dirty="0"/>
          </a:p>
        </p:txBody>
      </p:sp>
    </p:spTree>
    <p:extLst>
      <p:ext uri="{BB962C8B-B14F-4D97-AF65-F5344CB8AC3E}">
        <p14:creationId xmlns:p14="http://schemas.microsoft.com/office/powerpoint/2010/main" val="2166853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819692-9578-FE83-6378-3B6F9D891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pic>
        <p:nvPicPr>
          <p:cNvPr id="3" name="1.gif">
            <a:hlinkClick r:id="" action="ppaction://media"/>
            <a:extLst>
              <a:ext uri="{FF2B5EF4-FFF2-40B4-BE49-F238E27FC236}">
                <a16:creationId xmlns:a16="http://schemas.microsoft.com/office/drawing/2014/main" id="{5CECBE76-4F4E-80F5-24C5-643D93E621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786"/>
          <a:stretch/>
        </p:blipFill>
        <p:spPr>
          <a:xfrm>
            <a:off x="1228725" y="1229193"/>
            <a:ext cx="9734550" cy="46774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A8C107-4ED1-786D-8C0F-EEB9B4DE375A}"/>
              </a:ext>
            </a:extLst>
          </p:cNvPr>
          <p:cNvSpPr/>
          <p:nvPr/>
        </p:nvSpPr>
        <p:spPr>
          <a:xfrm>
            <a:off x="9499600" y="1229193"/>
            <a:ext cx="1371600" cy="752007"/>
          </a:xfrm>
          <a:prstGeom prst="rect">
            <a:avLst/>
          </a:prstGeom>
          <a:solidFill>
            <a:srgbClr val="0124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FBF4A-2E43-9617-D11E-1183011153E5}"/>
              </a:ext>
            </a:extLst>
          </p:cNvPr>
          <p:cNvSpPr txBox="1"/>
          <p:nvPr/>
        </p:nvSpPr>
        <p:spPr>
          <a:xfrm>
            <a:off x="256267" y="6467559"/>
            <a:ext cx="165462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dirty="0">
                <a:solidFill>
                  <a:schemeClr val="bg1"/>
                </a:solidFill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tensorspace.js</a:t>
            </a:r>
            <a:endParaRPr lang="en-GB" sz="1050" dirty="0">
              <a:solidFill>
                <a:schemeClr val="bg1"/>
              </a:solidFill>
            </a:endParaRPr>
          </a:p>
        </p:txBody>
      </p:sp>
      <p:pic>
        <p:nvPicPr>
          <p:cNvPr id="7" name="Picture 5" descr="Text&#10;&#10;Description automatically generated">
            <a:extLst>
              <a:ext uri="{FF2B5EF4-FFF2-40B4-BE49-F238E27FC236}">
                <a16:creationId xmlns:a16="http://schemas.microsoft.com/office/drawing/2014/main" id="{93C6A735-4F5E-2A56-9BD0-013C923F3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0DCBA9D-08F0-8833-0EA8-BA8D9CD20FB0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roduct Sans" panose="020B0403030502040203" pitchFamily="34" charset="0"/>
              </a:rPr>
              <a:t>Training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Product Sans" panose="020B0403030502040203" pitchFamily="34" charset="0"/>
              </a:rPr>
              <a:t>LeNet</a:t>
            </a:r>
            <a:endParaRPr lang="en-US" dirty="0">
              <a:solidFill>
                <a:schemeClr val="bg1">
                  <a:lumMod val="95000"/>
                </a:schemeClr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59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22B15-D68C-234B-F71A-929F27B3B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381ED-1E4A-E7E8-3B77-AEE85040F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57FBC-FD0E-35CE-DA9D-B524B0056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8456"/>
            <a:ext cx="5794829" cy="3128749"/>
          </a:xfrm>
        </p:spPr>
        <p:txBody>
          <a:bodyPr>
            <a:normAutofit fontScale="92500"/>
          </a:bodyPr>
          <a:lstStyle/>
          <a:p>
            <a:pPr>
              <a:spcBef>
                <a:spcPts val="3000"/>
              </a:spcBef>
            </a:pPr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Sometimes we want to know not just which class is most likely, but what is its probability</a:t>
            </a:r>
          </a:p>
          <a:p>
            <a:pPr>
              <a:spcBef>
                <a:spcPts val="3000"/>
              </a:spcBef>
            </a:pPr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With this probability value, Softmax let’s us create a loss function based on probability</a:t>
            </a:r>
          </a:p>
          <a:p>
            <a:pPr>
              <a:spcBef>
                <a:spcPts val="3000"/>
              </a:spcBef>
            </a:pPr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We take the log of the probability to make this play nicely with optimizers (like Adam)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FD13F203-1A61-D528-8181-1FC7F9265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978" y="5136619"/>
            <a:ext cx="7112001" cy="94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Softmax function">
            <a:extLst>
              <a:ext uri="{FF2B5EF4-FFF2-40B4-BE49-F238E27FC236}">
                <a16:creationId xmlns:a16="http://schemas.microsoft.com/office/drawing/2014/main" id="{7DB8F417-952A-0230-0FD6-1044C06EE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494" y="1428488"/>
            <a:ext cx="3156278" cy="284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838FC5-9B6D-1306-8C13-723C8F40C655}"/>
              </a:ext>
            </a:extLst>
          </p:cNvPr>
          <p:cNvSpPr txBox="1"/>
          <p:nvPr/>
        </p:nvSpPr>
        <p:spPr>
          <a:xfrm>
            <a:off x="8280979" y="4347029"/>
            <a:ext cx="2273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200" dirty="0">
                <a:solidFill>
                  <a:schemeClr val="tx1">
                    <a:alpha val="63000"/>
                  </a:schemeClr>
                </a:solidFill>
              </a:rPr>
              <a:t>[9] </a:t>
            </a:r>
            <a:r>
              <a:rPr lang="en-001" sz="1200" i="1" dirty="0">
                <a:solidFill>
                  <a:schemeClr val="tx1">
                    <a:alpha val="63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Questions and Answers in MRI</a:t>
            </a:r>
            <a:endParaRPr lang="en-001" sz="1200" i="1" dirty="0">
              <a:solidFill>
                <a:schemeClr val="tx1">
                  <a:alpha val="63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C0224D0-FA40-CD3C-D2E6-8DD95104C72A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Product Sans" panose="020B0403030502040203" pitchFamily="34" charset="0"/>
              </a:rPr>
              <a:t>NLLLoss</a:t>
            </a:r>
            <a:r>
              <a:rPr lang="en-US" dirty="0">
                <a:latin typeface="Product Sans" panose="020B0403030502040203" pitchFamily="34" charset="0"/>
              </a:rPr>
              <a:t> and </a:t>
            </a:r>
            <a:r>
              <a:rPr lang="en-US" dirty="0" err="1">
                <a:latin typeface="Product Sans" panose="020B0403030502040203" pitchFamily="34" charset="0"/>
              </a:rPr>
              <a:t>Softmax</a:t>
            </a:r>
            <a:endParaRPr lang="en-US" dirty="0">
              <a:latin typeface="Product Sans" panose="020B0403030502040203" pitchFamily="34" charset="0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415A819-7D03-1405-3BE6-442A7C3FC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3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41255-AFAF-4E9C-95D2-D6271CC51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"/>
            <a:ext cx="10515600" cy="1325563"/>
          </a:xfrm>
        </p:spPr>
        <p:txBody>
          <a:bodyPr/>
          <a:lstStyle/>
          <a:p>
            <a:r>
              <a:rPr lang="en-US" dirty="0">
                <a:latin typeface="Contoso University"/>
                <a:cs typeface="Calibri Light"/>
              </a:rPr>
              <a:t>Agenda</a:t>
            </a:r>
            <a:endParaRPr lang="en-US" dirty="0">
              <a:latin typeface="Contoso University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C88E85-C008-48AA-861E-E8BA1E2A5EBB}"/>
              </a:ext>
            </a:extLst>
          </p:cNvPr>
          <p:cNvSpPr/>
          <p:nvPr/>
        </p:nvSpPr>
        <p:spPr>
          <a:xfrm>
            <a:off x="1" y="5921189"/>
            <a:ext cx="12191999" cy="9404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344060A-C3F9-4894-A799-4BA8D6614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" y="5919440"/>
            <a:ext cx="2798697" cy="936680"/>
          </a:xfrm>
          <a:prstGeom prst="rect">
            <a:avLst/>
          </a:prstGeom>
        </p:spPr>
      </p:pic>
      <p:pic>
        <p:nvPicPr>
          <p:cNvPr id="16" name="Picture 5" descr="Text&#10;&#10;Description automatically generated">
            <a:extLst>
              <a:ext uri="{FF2B5EF4-FFF2-40B4-BE49-F238E27FC236}">
                <a16:creationId xmlns:a16="http://schemas.microsoft.com/office/drawing/2014/main" id="{B26AE2FA-3AF4-4314-883F-8A48BA6BC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4448" y="6034072"/>
            <a:ext cx="1795503" cy="6445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1EF92-BFD0-7341-AB1C-689534500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A12A6AE-2504-16DC-DB65-798BA53BA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932985"/>
              </p:ext>
            </p:extLst>
          </p:nvPr>
        </p:nvGraphicFramePr>
        <p:xfrm>
          <a:off x="838199" y="1154243"/>
          <a:ext cx="10515600" cy="421223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0424">
                  <a:extLst>
                    <a:ext uri="{9D8B030D-6E8A-4147-A177-3AD203B41FA5}">
                      <a16:colId xmlns:a16="http://schemas.microsoft.com/office/drawing/2014/main" val="3705305389"/>
                    </a:ext>
                  </a:extLst>
                </a:gridCol>
                <a:gridCol w="9255176">
                  <a:extLst>
                    <a:ext uri="{9D8B030D-6E8A-4147-A177-3AD203B41FA5}">
                      <a16:colId xmlns:a16="http://schemas.microsoft.com/office/drawing/2014/main" val="34726005"/>
                    </a:ext>
                  </a:extLst>
                </a:gridCol>
              </a:tblGrid>
              <a:tr h="520208">
                <a:tc>
                  <a:txBody>
                    <a:bodyPr/>
                    <a:lstStyle/>
                    <a:p>
                      <a:r>
                        <a:rPr lang="en-001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001" dirty="0"/>
                        <a:t>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942579"/>
                  </a:ext>
                </a:extLst>
              </a:tr>
              <a:tr h="527433">
                <a:tc>
                  <a:txBody>
                    <a:bodyPr/>
                    <a:lstStyle/>
                    <a:p>
                      <a:r>
                        <a:rPr lang="en-001" dirty="0"/>
                        <a:t>2:00-2:15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001" dirty="0"/>
                        <a:t>Introduction to Convolution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881834"/>
                  </a:ext>
                </a:extLst>
              </a:tr>
              <a:tr h="527433">
                <a:tc>
                  <a:txBody>
                    <a:bodyPr/>
                    <a:lstStyle/>
                    <a:p>
                      <a:r>
                        <a:rPr lang="en-001" dirty="0"/>
                        <a:t>2:15-2:45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001" dirty="0"/>
                        <a:t>Convolutional Neural Networks (CNNs)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9169393"/>
                  </a:ext>
                </a:extLst>
              </a:tr>
              <a:tr h="527433">
                <a:tc>
                  <a:txBody>
                    <a:bodyPr/>
                    <a:lstStyle/>
                    <a:p>
                      <a:r>
                        <a:rPr lang="en-001" dirty="0"/>
                        <a:t>2:45-3:15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001" dirty="0"/>
                        <a:t>Classification wi</a:t>
                      </a:r>
                      <a:r>
                        <a:rPr lang="en-US" dirty="0" err="1"/>
                        <a:t>th</a:t>
                      </a:r>
                      <a:r>
                        <a:rPr lang="en-001" dirty="0"/>
                        <a:t> CNNs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312575"/>
                  </a:ext>
                </a:extLst>
              </a:tr>
              <a:tr h="527433">
                <a:tc>
                  <a:txBody>
                    <a:bodyPr/>
                    <a:lstStyle/>
                    <a:p>
                      <a:r>
                        <a:rPr lang="en-001" dirty="0"/>
                        <a:t>3:15-3:30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001" dirty="0"/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980434"/>
                  </a:ext>
                </a:extLst>
              </a:tr>
              <a:tr h="527433">
                <a:tc>
                  <a:txBody>
                    <a:bodyPr/>
                    <a:lstStyle/>
                    <a:p>
                      <a:r>
                        <a:rPr lang="en-001" dirty="0"/>
                        <a:t>3:30-4:00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001" dirty="0"/>
                        <a:t>Transfer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363632"/>
                  </a:ext>
                </a:extLst>
              </a:tr>
              <a:tr h="527433">
                <a:tc>
                  <a:txBody>
                    <a:bodyPr/>
                    <a:lstStyle/>
                    <a:p>
                      <a:r>
                        <a:rPr lang="en-001" dirty="0"/>
                        <a:t>4:00-4:30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001" dirty="0"/>
                        <a:t>Semantic Segmentation with CNNs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657314"/>
                  </a:ext>
                </a:extLst>
              </a:tr>
              <a:tr h="527433">
                <a:tc>
                  <a:txBody>
                    <a:bodyPr/>
                    <a:lstStyle/>
                    <a:p>
                      <a:r>
                        <a:rPr lang="en-001" dirty="0"/>
                        <a:t>4:30-5:00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001" dirty="0"/>
                        <a:t>Other Techniques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9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0092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22FC2-B528-1B3F-860D-E13230B1F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8CC74-389F-AD31-2135-B63EFFF80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D0E146-EF68-31DC-0E44-4A06BD907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3257"/>
            <a:ext cx="4992974" cy="3883706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001" dirty="0">
                <a:solidFill>
                  <a:schemeClr val="bg2">
                    <a:lumMod val="50000"/>
                  </a:schemeClr>
                </a:solidFill>
              </a:rPr>
              <a:t>Now let’s put everything we learned into practice…</a:t>
            </a:r>
          </a:p>
          <a:p>
            <a:pPr>
              <a:spcBef>
                <a:spcPts val="1200"/>
              </a:spcBef>
            </a:pPr>
            <a:r>
              <a:rPr lang="en-001" dirty="0">
                <a:solidFill>
                  <a:schemeClr val="bg2">
                    <a:lumMod val="50000"/>
                  </a:schemeClr>
                </a:solidFill>
              </a:rPr>
              <a:t>Can you solve the character recognition problem? </a:t>
            </a:r>
          </a:p>
        </p:txBody>
      </p:sp>
      <p:pic>
        <p:nvPicPr>
          <p:cNvPr id="26" name="Picture 2" descr="MNIST sample images">
            <a:extLst>
              <a:ext uri="{FF2B5EF4-FFF2-40B4-BE49-F238E27FC236}">
                <a16:creationId xmlns:a16="http://schemas.microsoft.com/office/drawing/2014/main" id="{7A6EC1B6-9A69-F663-36BA-2A60D6BA8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521" y="2094959"/>
            <a:ext cx="4544713" cy="266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DB70F87-FC29-7AD8-7858-162DA15D2FCD}"/>
              </a:ext>
            </a:extLst>
          </p:cNvPr>
          <p:cNvSpPr txBox="1"/>
          <p:nvPr/>
        </p:nvSpPr>
        <p:spPr>
          <a:xfrm>
            <a:off x="7588916" y="5009790"/>
            <a:ext cx="3271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400" dirty="0"/>
              <a:t>[1] S. Janprasai, </a:t>
            </a:r>
            <a:r>
              <a:rPr lang="en-001" sz="1400" dirty="0">
                <a:hlinkClick r:id="rId4"/>
              </a:rPr>
              <a:t>MNIST Examples Modified</a:t>
            </a:r>
            <a:endParaRPr lang="en-001" sz="1400" dirty="0"/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A37D45ED-0B65-C64A-8D65-07D5CC2E1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B8B845-5565-09FE-CCB4-7C3292797733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duct Sans" panose="020B0403030502040203" pitchFamily="34" charset="0"/>
              </a:rPr>
              <a:t>Exercise 2: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502462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1C388-B657-3D12-95BB-E62710400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88E9FF-E568-6D75-6722-1E81B033F797}"/>
              </a:ext>
            </a:extLst>
          </p:cNvPr>
          <p:cNvSpPr/>
          <p:nvPr/>
        </p:nvSpPr>
        <p:spPr>
          <a:xfrm>
            <a:off x="1" y="0"/>
            <a:ext cx="12191999" cy="68616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61546-98E6-7105-76B9-B0A7F86E4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Break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E75A9-F143-DF92-B995-052CAF84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180F22D-F48E-35F5-FC2F-448E44BC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160" y="5718702"/>
            <a:ext cx="1828588" cy="612000"/>
          </a:xfrm>
          <a:prstGeom prst="rect">
            <a:avLst/>
          </a:prstGeom>
        </p:spPr>
      </p:pic>
      <p:pic>
        <p:nvPicPr>
          <p:cNvPr id="8" name="Picture 5" descr="Text&#10;&#10;Description automatically generated">
            <a:extLst>
              <a:ext uri="{FF2B5EF4-FFF2-40B4-BE49-F238E27FC236}">
                <a16:creationId xmlns:a16="http://schemas.microsoft.com/office/drawing/2014/main" id="{E22DACF2-51CB-885E-DDF1-0BC9AF56E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214617-80E8-7334-00BA-77272FF0AA6C}"/>
              </a:ext>
            </a:extLst>
          </p:cNvPr>
          <p:cNvCxnSpPr>
            <a:cxnSpLocks/>
          </p:cNvCxnSpPr>
          <p:nvPr/>
        </p:nvCxnSpPr>
        <p:spPr>
          <a:xfrm>
            <a:off x="10147414" y="5718702"/>
            <a:ext cx="0" cy="61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61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8EA18-871C-3686-EF78-9E98F3B1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E41412-F262-23EA-9439-CBC1849237CA}"/>
              </a:ext>
            </a:extLst>
          </p:cNvPr>
          <p:cNvSpPr/>
          <p:nvPr/>
        </p:nvSpPr>
        <p:spPr>
          <a:xfrm>
            <a:off x="1" y="0"/>
            <a:ext cx="12191999" cy="68616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93048-8400-8990-7B07-1DAA03C4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Using Pretrained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1ECA4-CABB-F1A0-157F-6866FBFB4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C8508BFA-D976-D993-9B88-3BFD0C738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" y="5919440"/>
            <a:ext cx="2798697" cy="936680"/>
          </a:xfrm>
          <a:prstGeom prst="rect">
            <a:avLst/>
          </a:prstGeom>
        </p:spPr>
      </p:pic>
      <p:pic>
        <p:nvPicPr>
          <p:cNvPr id="8" name="Picture 5" descr="Text&#10;&#10;Description automatically generated">
            <a:extLst>
              <a:ext uri="{FF2B5EF4-FFF2-40B4-BE49-F238E27FC236}">
                <a16:creationId xmlns:a16="http://schemas.microsoft.com/office/drawing/2014/main" id="{EF3AA380-1AC5-E013-00A4-0AF388D2D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79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C66BE-78F0-F1B3-EECD-93191CC01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E4A4C-9287-A85D-9FC0-E942D49E8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324EE3-0D75-3F55-41F2-B0E17EC9B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2630" y="4615785"/>
            <a:ext cx="10515600" cy="1787314"/>
          </a:xfrm>
        </p:spPr>
        <p:txBody>
          <a:bodyPr>
            <a:normAutofit/>
          </a:bodyPr>
          <a:lstStyle/>
          <a:p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We can go deeper, but we suffer the vanishing gradient problem</a:t>
            </a:r>
          </a:p>
          <a:p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Resnet solves this with skip connections</a:t>
            </a:r>
          </a:p>
          <a:p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Comes in variants from 18 layers to over 100</a:t>
            </a:r>
          </a:p>
          <a:p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However, this comes at a cost of training time</a:t>
            </a:r>
          </a:p>
        </p:txBody>
      </p:sp>
      <p:pic>
        <p:nvPicPr>
          <p:cNvPr id="19458" name="Picture 2" descr="Original ResNet-18 Architecture">
            <a:extLst>
              <a:ext uri="{FF2B5EF4-FFF2-40B4-BE49-F238E27FC236}">
                <a16:creationId xmlns:a16="http://schemas.microsoft.com/office/drawing/2014/main" id="{CE28409D-3854-F473-7518-32DFE1F49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420" y="1636388"/>
            <a:ext cx="8670765" cy="233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0FD2080-6169-5C70-C0DC-0E4330A34EBA}"/>
              </a:ext>
            </a:extLst>
          </p:cNvPr>
          <p:cNvSpPr txBox="1"/>
          <p:nvPr/>
        </p:nvSpPr>
        <p:spPr>
          <a:xfrm>
            <a:off x="4626880" y="4155590"/>
            <a:ext cx="2938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200" dirty="0"/>
              <a:t>[10] S. Igbal, </a:t>
            </a:r>
            <a:r>
              <a:rPr lang="en-001" sz="1200" i="1" dirty="0">
                <a:hlinkClick r:id="rId4"/>
              </a:rPr>
              <a:t>Original Resnet-18 Architecture</a:t>
            </a:r>
            <a:endParaRPr lang="en-001" sz="1200" i="1" dirty="0"/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1BCAAC98-952C-F91B-86C4-37E395D21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4D935F3-DF65-A86E-566D-36F7D037BC9F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duct Sans" panose="020B0403030502040203" pitchFamily="34" charset="0"/>
              </a:rPr>
              <a:t>Resnet</a:t>
            </a:r>
          </a:p>
        </p:txBody>
      </p:sp>
    </p:spTree>
    <p:extLst>
      <p:ext uri="{BB962C8B-B14F-4D97-AF65-F5344CB8AC3E}">
        <p14:creationId xmlns:p14="http://schemas.microsoft.com/office/powerpoint/2010/main" val="1434379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99A4-6E77-74C2-57B8-769E1688E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07A4E-DB39-17F2-E81D-D9A931B7F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3C5D5D-37A8-5FCD-0082-6CC4A72D0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6123" y="1848209"/>
            <a:ext cx="4537576" cy="3746678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Benchmark dataset for color image classification</a:t>
            </a:r>
          </a:p>
          <a:p>
            <a:pPr>
              <a:spcBef>
                <a:spcPts val="1800"/>
              </a:spcBef>
            </a:pPr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Over 1000 classes</a:t>
            </a:r>
          </a:p>
          <a:p>
            <a:pPr>
              <a:spcBef>
                <a:spcPts val="1800"/>
              </a:spcBef>
            </a:pPr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1,281,167 training images</a:t>
            </a:r>
          </a:p>
          <a:p>
            <a:pPr>
              <a:spcBef>
                <a:spcPts val="1800"/>
              </a:spcBef>
            </a:pPr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50,000 validation images</a:t>
            </a:r>
          </a:p>
          <a:p>
            <a:pPr>
              <a:spcBef>
                <a:spcPts val="1800"/>
              </a:spcBef>
            </a:pPr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100,000 test images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A677131-0D37-CAFE-2492-EACC8CC12BA3}"/>
              </a:ext>
            </a:extLst>
          </p:cNvPr>
          <p:cNvGrpSpPr/>
          <p:nvPr/>
        </p:nvGrpSpPr>
        <p:grpSpPr>
          <a:xfrm>
            <a:off x="968302" y="2099511"/>
            <a:ext cx="5226195" cy="3745873"/>
            <a:chOff x="405348" y="1469940"/>
            <a:chExt cx="6402522" cy="4589005"/>
          </a:xfrm>
        </p:grpSpPr>
        <p:pic>
          <p:nvPicPr>
            <p:cNvPr id="27650" name="Picture 2">
              <a:extLst>
                <a:ext uri="{FF2B5EF4-FFF2-40B4-BE49-F238E27FC236}">
                  <a16:creationId xmlns:a16="http://schemas.microsoft.com/office/drawing/2014/main" id="{425A51C8-DA89-34FB-E1EE-12AE3F8A5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2870" y="1469940"/>
              <a:ext cx="3175000" cy="219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652" name="Picture 4">
              <a:extLst>
                <a:ext uri="{FF2B5EF4-FFF2-40B4-BE49-F238E27FC236}">
                  <a16:creationId xmlns:a16="http://schemas.microsoft.com/office/drawing/2014/main" id="{B1C5E9C7-B213-B1F3-7428-9D5FA6A6BE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48" y="1779411"/>
              <a:ext cx="3591786" cy="2512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654" name="Picture 6">
              <a:extLst>
                <a:ext uri="{FF2B5EF4-FFF2-40B4-BE49-F238E27FC236}">
                  <a16:creationId xmlns:a16="http://schemas.microsoft.com/office/drawing/2014/main" id="{1B43F0CC-11DD-1692-2E33-3030CDE9E7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0589" y="3660690"/>
              <a:ext cx="3435895" cy="2398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C8A892B-8967-EE36-76BF-5F36889B8C02}"/>
              </a:ext>
            </a:extLst>
          </p:cNvPr>
          <p:cNvSpPr txBox="1"/>
          <p:nvPr/>
        </p:nvSpPr>
        <p:spPr>
          <a:xfrm>
            <a:off x="3039040" y="6087385"/>
            <a:ext cx="108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200" dirty="0"/>
              <a:t>[11] </a:t>
            </a:r>
            <a:r>
              <a:rPr lang="en-001" sz="1200" i="1" dirty="0">
                <a:hlinkClick r:id="rId6"/>
              </a:rPr>
              <a:t>ImageNet</a:t>
            </a:r>
            <a:endParaRPr lang="en-001" sz="1200" i="1" dirty="0"/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598433F5-1A01-5D5D-2A8B-19C0C810B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5748" y="5783698"/>
            <a:ext cx="1442104" cy="51769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3E2CD0D-405D-07CF-4EFD-5645486DBA0B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duct Sans" panose="020B0403030502040203" pitchFamily="34" charset="0"/>
              </a:rPr>
              <a:t>ImageNet</a:t>
            </a:r>
          </a:p>
        </p:txBody>
      </p:sp>
    </p:spTree>
    <p:extLst>
      <p:ext uri="{BB962C8B-B14F-4D97-AF65-F5344CB8AC3E}">
        <p14:creationId xmlns:p14="http://schemas.microsoft.com/office/powerpoint/2010/main" val="2663074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863B9-E67B-C3F7-B2FE-DE989832F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8FE57-C8C8-2EEB-02DD-C30C0342B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CFE293-C4B0-8F70-F187-E92F0F930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166" y="2656113"/>
            <a:ext cx="4822007" cy="3520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Let’s use a more complex classification model…</a:t>
            </a: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DB3C7A95-7D8F-8900-BAFD-479122181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9FC312-423A-D3AD-11E4-2EC00D767C59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roduct Sans" panose="020B040303050204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D139BCF-F7CD-4242-966E-B2DEF822DE8E}"/>
              </a:ext>
            </a:extLst>
          </p:cNvPr>
          <p:cNvSpPr txBox="1">
            <a:spLocks/>
          </p:cNvSpPr>
          <p:nvPr/>
        </p:nvSpPr>
        <p:spPr>
          <a:xfrm>
            <a:off x="990600" y="6750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duct Sans" panose="020B0403030502040203" pitchFamily="34" charset="0"/>
              </a:rPr>
              <a:t>Exercise 4: Load a Pretrained Model from </a:t>
            </a:r>
            <a:r>
              <a:rPr lang="en-US" dirty="0" err="1">
                <a:latin typeface="Product Sans" panose="020B0403030502040203" pitchFamily="34" charset="0"/>
              </a:rPr>
              <a:t>TorchHub</a:t>
            </a:r>
            <a:endParaRPr lang="en-US" dirty="0">
              <a:latin typeface="Product Sans" panose="020B040303050204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F8169A-6D7E-F5E5-448E-48C03C8A30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10"/>
          <a:stretch/>
        </p:blipFill>
        <p:spPr>
          <a:xfrm>
            <a:off x="4983535" y="1838553"/>
            <a:ext cx="6199298" cy="386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60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39280-130F-33A3-A3B1-A2F41F1BE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1C6B5-588B-FA85-F15C-8D0B7A6ED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E3BA37-6ABC-63F7-2A6C-D55101ABC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3885"/>
            <a:ext cx="4992974" cy="3753077"/>
          </a:xfrm>
        </p:spPr>
        <p:txBody>
          <a:bodyPr>
            <a:normAutofit/>
          </a:bodyPr>
          <a:lstStyle/>
          <a:p>
            <a:pPr>
              <a:spcBef>
                <a:spcPts val="3000"/>
              </a:spcBef>
            </a:pPr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Use a model trained on one dataset to make predictions on another dataset</a:t>
            </a:r>
          </a:p>
          <a:p>
            <a:pPr>
              <a:spcBef>
                <a:spcPts val="3000"/>
              </a:spcBef>
            </a:pPr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We need to fine tune on some data from the second dataset</a:t>
            </a:r>
          </a:p>
          <a:p>
            <a:pPr>
              <a:spcBef>
                <a:spcPts val="3000"/>
              </a:spcBef>
            </a:pPr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Can greatly reduce training time</a:t>
            </a:r>
          </a:p>
        </p:txBody>
      </p:sp>
      <p:pic>
        <p:nvPicPr>
          <p:cNvPr id="24578" name="Picture 2" descr="undefined">
            <a:extLst>
              <a:ext uri="{FF2B5EF4-FFF2-40B4-BE49-F238E27FC236}">
                <a16:creationId xmlns:a16="http://schemas.microsoft.com/office/drawing/2014/main" id="{698B4C73-120F-BCBB-BBBB-E4FF04B80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37827"/>
            <a:ext cx="5452366" cy="408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D0D8A0E-06A9-B194-CF7D-7219DC63CD32}"/>
              </a:ext>
            </a:extLst>
          </p:cNvPr>
          <p:cNvSpPr txBox="1"/>
          <p:nvPr/>
        </p:nvSpPr>
        <p:spPr>
          <a:xfrm>
            <a:off x="7079750" y="5385984"/>
            <a:ext cx="348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400" dirty="0"/>
              <a:t>[12] Biggerj1, </a:t>
            </a:r>
            <a:r>
              <a:rPr lang="en-001" sz="1400" i="1" dirty="0">
                <a:hlinkClick r:id="rId4"/>
              </a:rPr>
              <a:t>Illustration of Transfer Learning</a:t>
            </a:r>
            <a:endParaRPr lang="en-001" sz="1400" i="1" dirty="0"/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61C071DB-3E5A-13C0-79BF-383C1E2D2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2ED2EA-D056-9374-6A65-8F80FF474EB5}"/>
              </a:ext>
            </a:extLst>
          </p:cNvPr>
          <p:cNvSpPr txBox="1">
            <a:spLocks/>
          </p:cNvSpPr>
          <p:nvPr/>
        </p:nvSpPr>
        <p:spPr>
          <a:xfrm>
            <a:off x="990600" y="6750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duct Sans" panose="020B0403030502040203" pitchFamily="34" charset="0"/>
              </a:rPr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3759364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3A76B-DCC2-360F-CB6B-0E4E2DA33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64A1B5A-1F10-257B-ECD2-390F7A66B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314268"/>
              </p:ext>
            </p:extLst>
          </p:nvPr>
        </p:nvGraphicFramePr>
        <p:xfrm>
          <a:off x="1128483" y="3487118"/>
          <a:ext cx="9699174" cy="1478280"/>
        </p:xfrm>
        <a:graphic>
          <a:graphicData uri="http://schemas.openxmlformats.org/drawingml/2006/table">
            <a:tbl>
              <a:tblPr/>
              <a:tblGrid>
                <a:gridCol w="3233058">
                  <a:extLst>
                    <a:ext uri="{9D8B030D-6E8A-4147-A177-3AD203B41FA5}">
                      <a16:colId xmlns:a16="http://schemas.microsoft.com/office/drawing/2014/main" val="1346543578"/>
                    </a:ext>
                  </a:extLst>
                </a:gridCol>
                <a:gridCol w="3233058">
                  <a:extLst>
                    <a:ext uri="{9D8B030D-6E8A-4147-A177-3AD203B41FA5}">
                      <a16:colId xmlns:a16="http://schemas.microsoft.com/office/drawing/2014/main" val="3940693092"/>
                    </a:ext>
                  </a:extLst>
                </a:gridCol>
                <a:gridCol w="3233058">
                  <a:extLst>
                    <a:ext uri="{9D8B030D-6E8A-4147-A177-3AD203B41FA5}">
                      <a16:colId xmlns:a16="http://schemas.microsoft.com/office/drawing/2014/main" val="26786337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b="1" dirty="0">
                          <a:effectLst/>
                        </a:rPr>
                        <a:t>Category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</a:rPr>
                        <a:t>Source data labeled?</a:t>
                      </a:r>
                      <a:endParaRPr lang="en-GB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1">
                          <a:effectLst/>
                        </a:rPr>
                        <a:t>Target data labeled?</a:t>
                      </a:r>
                      <a:endParaRPr lang="en-GB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716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Inductive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Can be labeled and unlabeled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Yes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720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dirty="0" err="1">
                          <a:effectLst/>
                        </a:rPr>
                        <a:t>Transductive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Yes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No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1209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Unsupervised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>
                          <a:effectLst/>
                        </a:rPr>
                        <a:t>No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No</a:t>
                      </a:r>
                    </a:p>
                  </a:txBody>
                  <a:tcPr marL="95250" marR="95250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659704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2C4F1934-9843-911C-6BEC-36CF530F2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8483" y="1305279"/>
            <a:ext cx="9800772" cy="15516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38050" rIns="0" bIns="7935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chemeClr val="bg2">
                  <a:lumMod val="50000"/>
                </a:schemeClr>
              </a:solidFill>
              <a:latin typeface="Product Sans" panose="020B040303050204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Product Sans" panose="020B0403030502040203" pitchFamily="34" charset="0"/>
              </a:rPr>
              <a:t>Depending on the task and the amount of labeled/ unlabeled data available for source and target domains, transfer learning methods fall into one of three categories: inductive,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Product Sans" panose="020B0403030502040203" pitchFamily="34" charset="0"/>
              </a:rPr>
              <a:t>transductive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Product Sans" panose="020B0403030502040203" pitchFamily="34" charset="0"/>
              </a:rPr>
              <a:t>, and unsupervised.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989B77D-8EEE-0224-62EA-C6CAB18E2CD9}"/>
              </a:ext>
            </a:extLst>
          </p:cNvPr>
          <p:cNvSpPr txBox="1">
            <a:spLocks/>
          </p:cNvSpPr>
          <p:nvPr/>
        </p:nvSpPr>
        <p:spPr>
          <a:xfrm>
            <a:off x="990600" y="6750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Product Sans" panose="020B0403030502040203" pitchFamily="34" charset="0"/>
              </a:rPr>
              <a:t>Three categories of Transfer Learning</a:t>
            </a:r>
          </a:p>
          <a:p>
            <a:endParaRPr lang="en-US" dirty="0">
              <a:latin typeface="Product Sans" panose="020B0403030502040203" pitchFamily="34" charset="0"/>
            </a:endParaRPr>
          </a:p>
        </p:txBody>
      </p:sp>
      <p:pic>
        <p:nvPicPr>
          <p:cNvPr id="8" name="Picture 5" descr="Text&#10;&#10;Description automatically generated">
            <a:extLst>
              <a:ext uri="{FF2B5EF4-FFF2-40B4-BE49-F238E27FC236}">
                <a16:creationId xmlns:a16="http://schemas.microsoft.com/office/drawing/2014/main" id="{8E6F4F46-06D5-EA5B-E9F0-5DD6F198A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19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 descr="Text&#10;&#10;Description automatically generated">
            <a:extLst>
              <a:ext uri="{FF2B5EF4-FFF2-40B4-BE49-F238E27FC236}">
                <a16:creationId xmlns:a16="http://schemas.microsoft.com/office/drawing/2014/main" id="{D9F613AE-E702-1688-D90B-4B0EE54F0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1E706D-624A-1DEE-9B90-DBBEF73C9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8620A90-2A44-77EF-44F2-2AF7E6E1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17" y="1777444"/>
            <a:ext cx="3460750" cy="413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3FA030-D411-776E-B8FC-EC360ADB5292}"/>
              </a:ext>
            </a:extLst>
          </p:cNvPr>
          <p:cNvSpPr txBox="1"/>
          <p:nvPr/>
        </p:nvSpPr>
        <p:spPr>
          <a:xfrm>
            <a:off x="1340367" y="5949597"/>
            <a:ext cx="3149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>
                <a:hlinkClick r:id="rId4"/>
              </a:rPr>
              <a:t>http://dx.doi.org/10.1016/j.jjimei.2021.100020</a:t>
            </a:r>
            <a:endParaRPr lang="en-GB" sz="105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371E8AB-E91F-B436-022B-DF40940FA195}"/>
              </a:ext>
            </a:extLst>
          </p:cNvPr>
          <p:cNvSpPr txBox="1">
            <a:spLocks/>
          </p:cNvSpPr>
          <p:nvPr/>
        </p:nvSpPr>
        <p:spPr>
          <a:xfrm>
            <a:off x="1029217" y="413790"/>
            <a:ext cx="3460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err="1">
                <a:latin typeface="Product Sans" panose="020B0403030502040203" pitchFamily="34" charset="0"/>
              </a:rPr>
              <a:t>Transductive</a:t>
            </a:r>
            <a:r>
              <a:rPr lang="en-US" sz="3200" dirty="0">
                <a:latin typeface="Product Sans" panose="020B0403030502040203" pitchFamily="34" charset="0"/>
              </a:rPr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19F39F8-BF8C-5EDA-277F-C2EE3BF4B150}"/>
              </a:ext>
            </a:extLst>
          </p:cNvPr>
          <p:cNvSpPr txBox="1">
            <a:spLocks/>
          </p:cNvSpPr>
          <p:nvPr/>
        </p:nvSpPr>
        <p:spPr>
          <a:xfrm>
            <a:off x="6691541" y="413789"/>
            <a:ext cx="3460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Product Sans" panose="020B0403030502040203" pitchFamily="34" charset="0"/>
              </a:rPr>
              <a:t>Inductive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58126E-475F-FBC0-356F-643A59165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166" y="1557105"/>
            <a:ext cx="6078239" cy="266418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6A29D4-9C45-2F95-6625-40D5FCA95F8A}"/>
              </a:ext>
            </a:extLst>
          </p:cNvPr>
          <p:cNvCxnSpPr/>
          <p:nvPr/>
        </p:nvCxnSpPr>
        <p:spPr>
          <a:xfrm>
            <a:off x="4775200" y="1557105"/>
            <a:ext cx="0" cy="4523297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F6DABB9-FFA9-23BF-BE25-676D71B212B9}"/>
              </a:ext>
            </a:extLst>
          </p:cNvPr>
          <p:cNvSpPr txBox="1"/>
          <p:nvPr/>
        </p:nvSpPr>
        <p:spPr>
          <a:xfrm>
            <a:off x="5646057" y="5914701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hlinkClick r:id="rId6"/>
              </a:rPr>
              <a:t>https://madhuramiah.medium.com/deep-learning-using-resnets-for-transfer-learning-d7f4799fa863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889127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2967A-FD4B-3049-CB3D-34D8B45D3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3B1E6-596F-3050-93FA-E06493770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8E6AEB-3772-292C-1014-016295BD4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466"/>
            <a:ext cx="10294257" cy="579527"/>
          </a:xfrm>
        </p:spPr>
        <p:txBody>
          <a:bodyPr>
            <a:normAutofit/>
          </a:bodyPr>
          <a:lstStyle/>
          <a:p>
            <a:r>
              <a:rPr lang="en-001" sz="2400" dirty="0">
                <a:solidFill>
                  <a:schemeClr val="bg2">
                    <a:lumMod val="50000"/>
                  </a:schemeClr>
                </a:solidFill>
              </a:rPr>
              <a:t>Can you fine-tune Resnet to classify images of Pokemon?</a:t>
            </a:r>
          </a:p>
        </p:txBody>
      </p:sp>
      <p:pic>
        <p:nvPicPr>
          <p:cNvPr id="25602" name="Picture 2" descr="Cover image">
            <a:extLst>
              <a:ext uri="{FF2B5EF4-FFF2-40B4-BE49-F238E27FC236}">
                <a16:creationId xmlns:a16="http://schemas.microsoft.com/office/drawing/2014/main" id="{465AB735-DB8D-A972-553D-FE3816CF0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061"/>
            <a:ext cx="12192000" cy="270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58F830C-651D-A72A-F2F5-CF4D5D3D8FEB}"/>
              </a:ext>
            </a:extLst>
          </p:cNvPr>
          <p:cNvSpPr txBox="1"/>
          <p:nvPr/>
        </p:nvSpPr>
        <p:spPr>
          <a:xfrm>
            <a:off x="1082175" y="5491709"/>
            <a:ext cx="3952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1200" dirty="0"/>
              <a:t>[13] R. Banik, </a:t>
            </a:r>
            <a:r>
              <a:rPr lang="en-001" sz="1200" i="1" dirty="0">
                <a:hlinkClick r:id="rId4"/>
              </a:rPr>
              <a:t>The Complete Pokemon Dataset</a:t>
            </a:r>
            <a:r>
              <a:rPr lang="en-001" sz="1200" dirty="0"/>
              <a:t>, Kaggle (2018)</a:t>
            </a: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5F59A89C-03D3-8455-2E37-E22D64DFC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9BB77BB-B1E2-C8AC-7374-0F6075CD2D38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duct Sans" panose="020B0403030502040203" pitchFamily="34" charset="0"/>
              </a:rPr>
              <a:t>Exercise 5: 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1397307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41255-AFAF-4E9C-95D2-D6271CC51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ntoso University"/>
              </a:rPr>
              <a:t>A Real-World Problem…</a:t>
            </a:r>
          </a:p>
        </p:txBody>
      </p:sp>
      <p:pic>
        <p:nvPicPr>
          <p:cNvPr id="16" name="Picture 5" descr="Text&#10;&#10;Description automatically generated">
            <a:extLst>
              <a:ext uri="{FF2B5EF4-FFF2-40B4-BE49-F238E27FC236}">
                <a16:creationId xmlns:a16="http://schemas.microsoft.com/office/drawing/2014/main" id="{B26AE2FA-3AF4-4314-883F-8A48BA6B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448" y="6034072"/>
            <a:ext cx="1795503" cy="6445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1EF92-BFD0-7341-AB1C-689534500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77989-3B1B-69CA-65D1-46F86EA32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92974" cy="4351338"/>
          </a:xfrm>
        </p:spPr>
        <p:txBody>
          <a:bodyPr/>
          <a:lstStyle/>
          <a:p>
            <a:r>
              <a:rPr lang="en-001" dirty="0"/>
              <a:t>Imagine you run a post office</a:t>
            </a:r>
          </a:p>
          <a:p>
            <a:r>
              <a:rPr lang="en-001" dirty="0"/>
              <a:t>You receive millions of letters and packages a day and need to decide where to send them</a:t>
            </a:r>
          </a:p>
          <a:p>
            <a:r>
              <a:rPr lang="en-001" dirty="0"/>
              <a:t>Human labor is costly and time consuming</a:t>
            </a:r>
          </a:p>
          <a:p>
            <a:r>
              <a:rPr lang="en-001" dirty="0"/>
              <a:t>How can you automate this task?</a:t>
            </a:r>
          </a:p>
        </p:txBody>
      </p:sp>
      <p:pic>
        <p:nvPicPr>
          <p:cNvPr id="1026" name="Picture 2" descr="MNIST sample images">
            <a:extLst>
              <a:ext uri="{FF2B5EF4-FFF2-40B4-BE49-F238E27FC236}">
                <a16:creationId xmlns:a16="http://schemas.microsoft.com/office/drawing/2014/main" id="{6C424E74-1809-71CB-2CF9-EDC838522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521" y="2094959"/>
            <a:ext cx="4544713" cy="266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458747-BD56-6292-CD01-980C3738237F}"/>
              </a:ext>
            </a:extLst>
          </p:cNvPr>
          <p:cNvSpPr txBox="1"/>
          <p:nvPr/>
        </p:nvSpPr>
        <p:spPr>
          <a:xfrm>
            <a:off x="7344430" y="5005697"/>
            <a:ext cx="415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dirty="0"/>
              <a:t>[1] S. Janprasai, </a:t>
            </a:r>
            <a:r>
              <a:rPr lang="en-001" dirty="0">
                <a:hlinkClick r:id="rId5"/>
              </a:rPr>
              <a:t>MNIST Examples Modified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2349785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F579D-0054-DF13-D0A0-A47F73431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6384B4-C62B-2F76-84E7-CB9F53D9DC3D}"/>
              </a:ext>
            </a:extLst>
          </p:cNvPr>
          <p:cNvSpPr/>
          <p:nvPr/>
        </p:nvSpPr>
        <p:spPr>
          <a:xfrm>
            <a:off x="1" y="0"/>
            <a:ext cx="12191999" cy="68616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E547D-7E63-34B8-6B7E-BABB6B54F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Semantic Segmentation with CNNs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9AAEC-2EAE-CF01-0314-0A09E684C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BE5928E-F4E3-FADB-E432-16E52578E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" y="5919440"/>
            <a:ext cx="2798697" cy="936680"/>
          </a:xfrm>
          <a:prstGeom prst="rect">
            <a:avLst/>
          </a:prstGeom>
        </p:spPr>
      </p:pic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D082F2DE-6A07-424D-74DF-2D3D1D1ED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43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074AF-3C2D-B033-4892-BFE689328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AD83C-A844-FE77-3BBA-3DF5B8CCC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6B6AEA-0420-3192-6325-FD6236DE5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5213450"/>
            <a:ext cx="8893629" cy="1325462"/>
          </a:xfrm>
        </p:spPr>
        <p:txBody>
          <a:bodyPr>
            <a:normAutofit/>
          </a:bodyPr>
          <a:lstStyle/>
          <a:p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If we can reduce dimensions, we can also increase them</a:t>
            </a:r>
          </a:p>
          <a:p>
            <a:r>
              <a:rPr lang="en-001" sz="24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Usefull for image generation, augmentation, and segmentation</a:t>
            </a:r>
          </a:p>
        </p:txBody>
      </p:sp>
      <p:pic>
        <p:nvPicPr>
          <p:cNvPr id="16386" name="Picture 2" descr="unpooling">
            <a:extLst>
              <a:ext uri="{FF2B5EF4-FFF2-40B4-BE49-F238E27FC236}">
                <a16:creationId xmlns:a16="http://schemas.microsoft.com/office/drawing/2014/main" id="{005789D0-47CB-D531-53E0-2AB578B82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362" y="1863077"/>
            <a:ext cx="7086876" cy="254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85ECEA4-839A-61D9-9AE9-D6B811AA1E31}"/>
              </a:ext>
            </a:extLst>
          </p:cNvPr>
          <p:cNvSpPr txBox="1"/>
          <p:nvPr/>
        </p:nvSpPr>
        <p:spPr>
          <a:xfrm>
            <a:off x="4135367" y="4740608"/>
            <a:ext cx="39212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sz="900" dirty="0"/>
              <a:t>[14] </a:t>
            </a:r>
            <a:r>
              <a:rPr lang="en-001" sz="900" i="1" dirty="0">
                <a:hlinkClick r:id="rId4"/>
              </a:rPr>
              <a:t>Visualizing and Understanding Convolutional Neural Networks</a:t>
            </a:r>
            <a:r>
              <a:rPr lang="en-001" sz="900" dirty="0"/>
              <a:t>, CMU (2016)</a:t>
            </a:r>
          </a:p>
        </p:txBody>
      </p:sp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3C0EB56B-4DBB-C5B2-0D1E-F3665E71E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F347589-BC94-28B7-05BA-FB0F530803BB}"/>
              </a:ext>
            </a:extLst>
          </p:cNvPr>
          <p:cNvSpPr txBox="1">
            <a:spLocks/>
          </p:cNvSpPr>
          <p:nvPr/>
        </p:nvSpPr>
        <p:spPr>
          <a:xfrm>
            <a:off x="990600" y="6750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Product Sans" panose="020B040303050204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0CD12AE-A0CC-B3E3-7908-4F86B0395453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>
                <a:latin typeface="Product Sans" panose="020B0403030502040203" pitchFamily="34" charset="0"/>
              </a:rPr>
              <a:t>Unpooling</a:t>
            </a:r>
            <a:endParaRPr lang="en-US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305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D5FD3-254E-E337-59A7-B4DE2150A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2D71A-1453-AF4C-440E-BDC25DD3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F79D489D-E325-B5D1-03ED-221E5F42A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6"/>
          <a:stretch/>
        </p:blipFill>
        <p:spPr bwMode="auto">
          <a:xfrm>
            <a:off x="4874761" y="1006631"/>
            <a:ext cx="6041571" cy="295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E2FDC603-36AA-851C-A4C7-02198F832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98" y="1848117"/>
            <a:ext cx="4016188" cy="2261796"/>
          </a:xfrm>
        </p:spPr>
        <p:txBody>
          <a:bodyPr>
            <a:normAutofit/>
          </a:bodyPr>
          <a:lstStyle/>
          <a:p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An Image Segmentation Architecture</a:t>
            </a:r>
          </a:p>
          <a:p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Classify each pixel in an input image</a:t>
            </a:r>
          </a:p>
          <a:p>
            <a:r>
              <a:rPr lang="en-001" sz="2000" dirty="0">
                <a:solidFill>
                  <a:schemeClr val="bg2">
                    <a:lumMod val="50000"/>
                  </a:schemeClr>
                </a:solidFill>
                <a:latin typeface="Product Sans" panose="020B0403030502040203" pitchFamily="34" charset="0"/>
              </a:rPr>
              <a:t>Useful for lane detection, medical imaging, etc.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7B50C6-4EBE-F90B-75B5-DE625E8787E7}"/>
              </a:ext>
            </a:extLst>
          </p:cNvPr>
          <p:cNvSpPr txBox="1"/>
          <p:nvPr/>
        </p:nvSpPr>
        <p:spPr>
          <a:xfrm>
            <a:off x="5267631" y="6027554"/>
            <a:ext cx="70818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sz="800" dirty="0"/>
              <a:t>[15] A. Quesada, </a:t>
            </a:r>
            <a:r>
              <a:rPr lang="en-001" sz="800" i="1" dirty="0">
                <a:hlinkClick r:id="rId4"/>
              </a:rPr>
              <a:t>U-Net: A Versatile Deep Learning Architecture for Image Segmentation</a:t>
            </a:r>
            <a:r>
              <a:rPr lang="en-001" sz="800" dirty="0"/>
              <a:t>, Medium (2023)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F30A8D31-E6C6-955D-19F9-4715A9F0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80" y="4154996"/>
            <a:ext cx="3984959" cy="2262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0AADD15-D07B-57C5-BB5F-303E95352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7A5BD7F-13B7-2DBB-0255-14182878B56C}"/>
              </a:ext>
            </a:extLst>
          </p:cNvPr>
          <p:cNvSpPr txBox="1">
            <a:spLocks/>
          </p:cNvSpPr>
          <p:nvPr/>
        </p:nvSpPr>
        <p:spPr>
          <a:xfrm>
            <a:off x="838200" y="5226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Product Sans" panose="020B0403030502040203" pitchFamily="34" charset="0"/>
              </a:rPr>
              <a:t>UNet</a:t>
            </a:r>
            <a:endParaRPr lang="en-US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022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7CA0E-B3EC-26CE-2B74-403522067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74A1DE-0B94-D6AF-7A70-93C67719550B}"/>
              </a:ext>
            </a:extLst>
          </p:cNvPr>
          <p:cNvSpPr/>
          <p:nvPr/>
        </p:nvSpPr>
        <p:spPr>
          <a:xfrm>
            <a:off x="1" y="0"/>
            <a:ext cx="12191999" cy="68616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6C439-FC5C-6BC8-C1C0-CB621B1E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roduct Sans" panose="020B0403030502040203" pitchFamily="34" charset="0"/>
              </a:rPr>
              <a:t>Image Generation with Diffusion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62248-EE87-CFD3-B274-C6D311E88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4A507C1-2090-6F87-AC8C-E65271776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" y="5919440"/>
            <a:ext cx="2798697" cy="936680"/>
          </a:xfrm>
          <a:prstGeom prst="rect">
            <a:avLst/>
          </a:prstGeom>
        </p:spPr>
      </p:pic>
      <p:pic>
        <p:nvPicPr>
          <p:cNvPr id="8" name="Picture 5" descr="Text&#10;&#10;Description automatically generated">
            <a:extLst>
              <a:ext uri="{FF2B5EF4-FFF2-40B4-BE49-F238E27FC236}">
                <a16:creationId xmlns:a16="http://schemas.microsoft.com/office/drawing/2014/main" id="{251DF2C5-30CD-2266-E35D-5693D5168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748" y="5768708"/>
            <a:ext cx="1442104" cy="51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01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537F8-2047-4D5F-038E-24248B425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7BB56-E9D0-EB27-2AB8-BA0154EAB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ntoso University"/>
              </a:rPr>
              <a:t>A Real-World Problem…</a:t>
            </a:r>
          </a:p>
        </p:txBody>
      </p:sp>
      <p:pic>
        <p:nvPicPr>
          <p:cNvPr id="16" name="Picture 5" descr="Text&#10;&#10;Description automatically generated">
            <a:extLst>
              <a:ext uri="{FF2B5EF4-FFF2-40B4-BE49-F238E27FC236}">
                <a16:creationId xmlns:a16="http://schemas.microsoft.com/office/drawing/2014/main" id="{7D49B3EA-94E2-017E-8AC5-E97A709E6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448" y="6034072"/>
            <a:ext cx="1795503" cy="6445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22AC2-2A7D-35F6-81A7-E0D42818C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ED4A21-F9F3-C23E-DCD3-CF7D3806F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92974" cy="4351338"/>
          </a:xfrm>
        </p:spPr>
        <p:txBody>
          <a:bodyPr/>
          <a:lstStyle/>
          <a:p>
            <a:r>
              <a:rPr lang="en-001" dirty="0"/>
              <a:t>This was the problem facing USPS in 1989</a:t>
            </a:r>
          </a:p>
          <a:p>
            <a:r>
              <a:rPr lang="en-001" dirty="0"/>
              <a:t>How would you solve this problem?</a:t>
            </a:r>
          </a:p>
        </p:txBody>
      </p:sp>
      <p:pic>
        <p:nvPicPr>
          <p:cNvPr id="1026" name="Picture 2" descr="MNIST sample images">
            <a:extLst>
              <a:ext uri="{FF2B5EF4-FFF2-40B4-BE49-F238E27FC236}">
                <a16:creationId xmlns:a16="http://schemas.microsoft.com/office/drawing/2014/main" id="{A61AA530-AD6D-ECD7-E081-B3DDFDDC1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521" y="2094959"/>
            <a:ext cx="4544713" cy="266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417D26-BB7A-45C4-0EF2-DE7710D7784A}"/>
              </a:ext>
            </a:extLst>
          </p:cNvPr>
          <p:cNvSpPr txBox="1"/>
          <p:nvPr/>
        </p:nvSpPr>
        <p:spPr>
          <a:xfrm>
            <a:off x="7344430" y="5005697"/>
            <a:ext cx="415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dirty="0"/>
              <a:t>[1] S. Janprasai, </a:t>
            </a:r>
            <a:r>
              <a:rPr lang="en-001" dirty="0">
                <a:hlinkClick r:id="rId5"/>
              </a:rPr>
              <a:t>MNIST Examples Modified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34581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EA7859-C346-304B-A666-FFF0B1588F0D}"/>
              </a:ext>
            </a:extLst>
          </p:cNvPr>
          <p:cNvSpPr/>
          <p:nvPr/>
        </p:nvSpPr>
        <p:spPr>
          <a:xfrm>
            <a:off x="1" y="0"/>
            <a:ext cx="12191999" cy="68616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CA8A7-38FF-F243-8BDA-50AB61A5A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Convolution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9C0CC-2C9B-E547-AFAD-85E263368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2995B-4FE5-A648-AF7E-9523335D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6ABC26D-8AEA-0943-80AF-2F95B0551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" y="5919440"/>
            <a:ext cx="2798697" cy="936680"/>
          </a:xfrm>
          <a:prstGeom prst="rect">
            <a:avLst/>
          </a:prstGeom>
        </p:spPr>
      </p:pic>
      <p:pic>
        <p:nvPicPr>
          <p:cNvPr id="7" name="Picture 5" descr="Text&#10;&#10;Description automatically generated">
            <a:extLst>
              <a:ext uri="{FF2B5EF4-FFF2-40B4-BE49-F238E27FC236}">
                <a16:creationId xmlns:a16="http://schemas.microsoft.com/office/drawing/2014/main" id="{2C904919-B6CC-8A44-BE9E-E8A8C65E8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448" y="6034072"/>
            <a:ext cx="1795503" cy="64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11B9B-0F08-B8E5-D029-38C6126B2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233BD-47FA-8CC5-5851-D56F4C70A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ntoso University"/>
              </a:rPr>
              <a:t>Convolution</a:t>
            </a:r>
          </a:p>
        </p:txBody>
      </p:sp>
      <p:pic>
        <p:nvPicPr>
          <p:cNvPr id="16" name="Picture 5" descr="Text&#10;&#10;Description automatically generated">
            <a:extLst>
              <a:ext uri="{FF2B5EF4-FFF2-40B4-BE49-F238E27FC236}">
                <a16:creationId xmlns:a16="http://schemas.microsoft.com/office/drawing/2014/main" id="{021ED818-CE7F-C8D5-49BC-41749CB97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448" y="6034072"/>
            <a:ext cx="1795503" cy="6445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CED26-69EA-7CB0-71C7-EE1FFD941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80D7253-AB82-732E-DD16-F22EEAB426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307" y="1825624"/>
                <a:ext cx="4891337" cy="485300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001" dirty="0"/>
                  <a:t>An image is represented as a matrix of numbers</a:t>
                </a:r>
              </a:p>
              <a:p>
                <a:pPr lvl="1"/>
                <a:r>
                  <a:rPr lang="en-001" dirty="0"/>
                  <a:t>Higher value = More intesity</a:t>
                </a:r>
              </a:p>
              <a:p>
                <a:r>
                  <a:rPr lang="en-001" dirty="0"/>
                  <a:t>A </a:t>
                </a:r>
                <a:r>
                  <a:rPr lang="en-001" i="1" dirty="0"/>
                  <a:t>kernel</a:t>
                </a:r>
                <a:r>
                  <a:rPr lang="en-001" dirty="0"/>
                  <a:t> is also a matrix containing some pattern</a:t>
                </a:r>
              </a:p>
              <a:p>
                <a:r>
                  <a:rPr lang="en-001" dirty="0"/>
                  <a:t>Slide a kernel along an image an multiply the overlapping values, and sum the result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=−∞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00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80D7253-AB82-732E-DD16-F22EEAB42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307" y="1825624"/>
                <a:ext cx="4891337" cy="4853003"/>
              </a:xfrm>
              <a:blipFill>
                <a:blip r:embed="rId4"/>
                <a:stretch>
                  <a:fillRect l="-1995" t="-1882" r="-31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9B023703-1E86-2CC4-0A51-01A8541AA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644" y="1043268"/>
            <a:ext cx="6794500" cy="379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8" name="TextBox 1027">
            <a:extLst>
              <a:ext uri="{FF2B5EF4-FFF2-40B4-BE49-F238E27FC236}">
                <a16:creationId xmlns:a16="http://schemas.microsoft.com/office/drawing/2014/main" id="{BC36EE9D-3177-6098-71DE-0B7A18BB7299}"/>
              </a:ext>
            </a:extLst>
          </p:cNvPr>
          <p:cNvSpPr txBox="1"/>
          <p:nvPr/>
        </p:nvSpPr>
        <p:spPr>
          <a:xfrm>
            <a:off x="4947802" y="4872587"/>
            <a:ext cx="7325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001" dirty="0"/>
              <a:t>[2] </a:t>
            </a:r>
            <a:r>
              <a:rPr lang="en-001" dirty="0">
                <a:hlinkClick r:id="rId6"/>
              </a:rPr>
              <a:t>Intuitively Understanding Deep Convolution</a:t>
            </a:r>
            <a:r>
              <a:rPr lang="en-001" dirty="0"/>
              <a:t>, Towards Data Science (2018)</a:t>
            </a:r>
          </a:p>
        </p:txBody>
      </p:sp>
    </p:spTree>
    <p:extLst>
      <p:ext uri="{BB962C8B-B14F-4D97-AF65-F5344CB8AC3E}">
        <p14:creationId xmlns:p14="http://schemas.microsoft.com/office/powerpoint/2010/main" val="3298996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5A7A7-1CB2-79BB-85A5-E38BFA967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43937-50E4-5596-83D0-C2041EA57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ntoso University"/>
              </a:rPr>
              <a:t>Edge Detection</a:t>
            </a:r>
          </a:p>
        </p:txBody>
      </p:sp>
      <p:pic>
        <p:nvPicPr>
          <p:cNvPr id="16" name="Picture 5" descr="Text&#10;&#10;Description automatically generated">
            <a:extLst>
              <a:ext uri="{FF2B5EF4-FFF2-40B4-BE49-F238E27FC236}">
                <a16:creationId xmlns:a16="http://schemas.microsoft.com/office/drawing/2014/main" id="{BA3008A3-588B-84DA-01DA-A18CFE9E9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448" y="6034072"/>
            <a:ext cx="1795503" cy="6445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E014D-5C4F-B665-1DB5-C8162E43B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63252E-B2D8-9255-A2DC-AB50E6769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788" y="5089163"/>
            <a:ext cx="7499888" cy="1589465"/>
          </a:xfrm>
        </p:spPr>
        <p:txBody>
          <a:bodyPr>
            <a:normAutofit fontScale="92500" lnSpcReduction="10000"/>
          </a:bodyPr>
          <a:lstStyle/>
          <a:p>
            <a:r>
              <a:rPr lang="en-001" i="1" dirty="0"/>
              <a:t>Sobel kernel – </a:t>
            </a:r>
            <a:r>
              <a:rPr lang="en-001" dirty="0"/>
              <a:t>a special kernel used for edge detection</a:t>
            </a:r>
          </a:p>
          <a:p>
            <a:r>
              <a:rPr lang="en-001" dirty="0"/>
              <a:t>Yield a high value when a gradient is present in one direction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D888402-90CC-C8FC-47D0-F474FDDD8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18" y="1007390"/>
            <a:ext cx="10053163" cy="408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393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60650-6149-6B0F-BEFA-23B0E3691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580F-C7E4-A21E-29B8-768BA2AE4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ontoso University"/>
              </a:rPr>
              <a:t>Exercise 1</a:t>
            </a:r>
          </a:p>
        </p:txBody>
      </p:sp>
      <p:pic>
        <p:nvPicPr>
          <p:cNvPr id="16" name="Picture 5" descr="Text&#10;&#10;Description automatically generated">
            <a:extLst>
              <a:ext uri="{FF2B5EF4-FFF2-40B4-BE49-F238E27FC236}">
                <a16:creationId xmlns:a16="http://schemas.microsoft.com/office/drawing/2014/main" id="{A9EA0C7D-AF7F-D274-C2E9-1B5C38228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448" y="6034072"/>
            <a:ext cx="1795503" cy="6445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E4F92-2E0A-C8EB-E364-63A35E7DA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B831EA-D398-BFA7-298E-9654D481A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2950"/>
            <a:ext cx="7132320" cy="623490"/>
          </a:xfrm>
        </p:spPr>
        <p:txBody>
          <a:bodyPr/>
          <a:lstStyle/>
          <a:p>
            <a:r>
              <a:rPr lang="en-001" dirty="0"/>
              <a:t>Write your own edge detector…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DB8159C-0327-9854-67DF-92863EAB6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92" y="2258723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F5592D7-10F2-730C-5FCE-E4B9D03FD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258723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3B6A6499-1AAB-8E06-6D64-3F5C4C2796D6}"/>
              </a:ext>
            </a:extLst>
          </p:cNvPr>
          <p:cNvSpPr/>
          <p:nvPr/>
        </p:nvSpPr>
        <p:spPr>
          <a:xfrm>
            <a:off x="5334000" y="3345974"/>
            <a:ext cx="1524000" cy="76516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04BA47-1DA1-2BC8-BEE6-21FC41D9398B}"/>
              </a:ext>
            </a:extLst>
          </p:cNvPr>
          <p:cNvSpPr txBox="1"/>
          <p:nvPr/>
        </p:nvSpPr>
        <p:spPr>
          <a:xfrm>
            <a:off x="885472" y="5193840"/>
            <a:ext cx="422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dirty="0"/>
              <a:t>[3] Simpsons Contributor, </a:t>
            </a:r>
            <a:r>
              <a:rPr lang="en-001" dirty="0">
                <a:hlinkClick r:id="rId6"/>
              </a:rPr>
              <a:t>Valve Original</a:t>
            </a:r>
            <a:endParaRPr lang="en-00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688606-5C4C-0D06-628A-9DD578FE92C7}"/>
              </a:ext>
            </a:extLst>
          </p:cNvPr>
          <p:cNvSpPr txBox="1"/>
          <p:nvPr/>
        </p:nvSpPr>
        <p:spPr>
          <a:xfrm>
            <a:off x="7482840" y="5193840"/>
            <a:ext cx="422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001" dirty="0"/>
              <a:t>[3] Simpsons Contributor, </a:t>
            </a:r>
            <a:r>
              <a:rPr lang="en-001" dirty="0">
                <a:hlinkClick r:id="rId6"/>
              </a:rPr>
              <a:t>Valve Sobel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3785561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E9B52-A78D-7E43-83B3-4B135D95A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C46D3B-CA1F-422D-464B-790A5AC36A38}"/>
              </a:ext>
            </a:extLst>
          </p:cNvPr>
          <p:cNvSpPr/>
          <p:nvPr/>
        </p:nvSpPr>
        <p:spPr>
          <a:xfrm>
            <a:off x="1" y="0"/>
            <a:ext cx="12191999" cy="68616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DE463-D151-B422-EAF2-2F3704D5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with CNNs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14FD51-0BBA-A6A9-D6D7-0864FCD82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ED75F06-4133-1E8F-9EFF-318C46ACF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" y="5919440"/>
            <a:ext cx="2798697" cy="936680"/>
          </a:xfrm>
          <a:prstGeom prst="rect">
            <a:avLst/>
          </a:prstGeom>
        </p:spPr>
      </p:pic>
      <p:pic>
        <p:nvPicPr>
          <p:cNvPr id="7" name="Picture 5" descr="Text&#10;&#10;Description automatically generated">
            <a:extLst>
              <a:ext uri="{FF2B5EF4-FFF2-40B4-BE49-F238E27FC236}">
                <a16:creationId xmlns:a16="http://schemas.microsoft.com/office/drawing/2014/main" id="{D01DDC0A-D7DD-365A-B569-3A27D689D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448" y="6034072"/>
            <a:ext cx="1795503" cy="64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4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48433</TotalTime>
  <Words>1099</Words>
  <Application>Microsoft Office PowerPoint</Application>
  <PresentationFormat>Widescreen</PresentationFormat>
  <Paragraphs>219</Paragraphs>
  <Slides>33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Contoso University</vt:lpstr>
      <vt:lpstr>Product Sans</vt:lpstr>
      <vt:lpstr>office theme</vt:lpstr>
      <vt:lpstr>Image Processing with Deep Learning</vt:lpstr>
      <vt:lpstr>Agenda</vt:lpstr>
      <vt:lpstr>A Real-World Problem…</vt:lpstr>
      <vt:lpstr>A Real-World Problem…</vt:lpstr>
      <vt:lpstr>Introduction to Convolution</vt:lpstr>
      <vt:lpstr>Convolution</vt:lpstr>
      <vt:lpstr>Edge Detection</vt:lpstr>
      <vt:lpstr>Exercise 1</vt:lpstr>
      <vt:lpstr>Image Classification with CNNs</vt:lpstr>
      <vt:lpstr>Learnable Filters</vt:lpstr>
      <vt:lpstr>Padding</vt:lpstr>
      <vt:lpstr>Stride</vt:lpstr>
      <vt:lpstr>Dilation</vt:lpstr>
      <vt:lpstr>Normalization</vt:lpstr>
      <vt:lpstr>Pooling</vt:lpstr>
      <vt:lpstr>Adding Depth</vt:lpstr>
      <vt:lpstr>LeNet</vt:lpstr>
      <vt:lpstr>PowerPoint Presentation</vt:lpstr>
      <vt:lpstr>PowerPoint Presentation</vt:lpstr>
      <vt:lpstr>PowerPoint Presentation</vt:lpstr>
      <vt:lpstr>Break Time</vt:lpstr>
      <vt:lpstr>Using Pretrained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Semantic Segmentation with CNNs</vt:lpstr>
      <vt:lpstr>PowerPoint Presentation</vt:lpstr>
      <vt:lpstr>PowerPoint Presentation</vt:lpstr>
      <vt:lpstr>Image Generation with Diffusion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Amashi Niwarthana!</dc:creator>
  <cp:lastModifiedBy>#DON SIMAN PATABANDI AMASHI NIWARTHANA#</cp:lastModifiedBy>
  <cp:revision>88</cp:revision>
  <dcterms:created xsi:type="dcterms:W3CDTF">2021-05-15T03:31:22Z</dcterms:created>
  <dcterms:modified xsi:type="dcterms:W3CDTF">2025-02-20T08:40:30Z</dcterms:modified>
</cp:coreProperties>
</file>